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0"/>
  </p:notesMasterIdLst>
  <p:sldIdLst>
    <p:sldId id="256" r:id="rId2"/>
    <p:sldId id="257" r:id="rId3"/>
    <p:sldId id="258" r:id="rId4"/>
    <p:sldId id="275" r:id="rId5"/>
    <p:sldId id="276" r:id="rId6"/>
    <p:sldId id="263" r:id="rId7"/>
    <p:sldId id="281" r:id="rId8"/>
    <p:sldId id="282" r:id="rId9"/>
    <p:sldId id="283" r:id="rId10"/>
    <p:sldId id="284" r:id="rId11"/>
    <p:sldId id="316" r:id="rId12"/>
    <p:sldId id="288" r:id="rId13"/>
    <p:sldId id="317" r:id="rId14"/>
    <p:sldId id="321" r:id="rId15"/>
    <p:sldId id="318" r:id="rId16"/>
    <p:sldId id="319" r:id="rId17"/>
    <p:sldId id="289" r:id="rId18"/>
    <p:sldId id="290" r:id="rId19"/>
    <p:sldId id="320" r:id="rId20"/>
    <p:sldId id="259" r:id="rId21"/>
    <p:sldId id="292" r:id="rId22"/>
    <p:sldId id="307" r:id="rId23"/>
    <p:sldId id="274" r:id="rId24"/>
    <p:sldId id="309" r:id="rId25"/>
    <p:sldId id="296" r:id="rId26"/>
    <p:sldId id="308" r:id="rId27"/>
    <p:sldId id="266" r:id="rId28"/>
    <p:sldId id="297" r:id="rId29"/>
    <p:sldId id="298" r:id="rId30"/>
    <p:sldId id="299" r:id="rId31"/>
    <p:sldId id="312" r:id="rId32"/>
    <p:sldId id="315" r:id="rId33"/>
    <p:sldId id="313" r:id="rId34"/>
    <p:sldId id="314" r:id="rId35"/>
    <p:sldId id="311" r:id="rId36"/>
    <p:sldId id="304" r:id="rId37"/>
    <p:sldId id="291" r:id="rId38"/>
    <p:sldId id="306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0" autoAdjust="0"/>
    <p:restoredTop sz="94660"/>
  </p:normalViewPr>
  <p:slideViewPr>
    <p:cSldViewPr>
      <p:cViewPr>
        <p:scale>
          <a:sx n="70" d="100"/>
          <a:sy n="70" d="100"/>
        </p:scale>
        <p:origin x="-1152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42808-F927-46FA-BDCA-03AAC49F387B}" type="datetimeFigureOut">
              <a:rPr lang="en-US" smtClean="0"/>
              <a:pPr/>
              <a:t>4/24/2011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EAEDE-84D8-4CE2-9C29-3CB63AA38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3543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EAEDE-84D8-4CE2-9C29-3CB63AA3850A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F8C83CF-C987-47B0-8E22-D5CDFD838AC1}" type="datetimeFigureOut">
              <a:rPr lang="en-US" smtClean="0"/>
              <a:pPr/>
              <a:t>4/24/2011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EEAC240-871A-4856-ADEC-9F7D9AC40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C83CF-C987-47B0-8E22-D5CDFD838AC1}" type="datetimeFigureOut">
              <a:rPr lang="en-US" smtClean="0"/>
              <a:pPr/>
              <a:t>4/24/2011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AC240-871A-4856-ADEC-9F7D9AC40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C83CF-C987-47B0-8E22-D5CDFD838AC1}" type="datetimeFigureOut">
              <a:rPr lang="en-US" smtClean="0"/>
              <a:pPr/>
              <a:t>4/24/2011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AC240-871A-4856-ADEC-9F7D9AC40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F8C83CF-C987-47B0-8E22-D5CDFD838AC1}" type="datetimeFigureOut">
              <a:rPr lang="en-US" smtClean="0"/>
              <a:pPr/>
              <a:t>4/24/2011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EEAC240-871A-4856-ADEC-9F7D9AC405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F8C83CF-C987-47B0-8E22-D5CDFD838AC1}" type="datetimeFigureOut">
              <a:rPr lang="en-US" smtClean="0"/>
              <a:pPr/>
              <a:t>4/24/2011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EEAC240-871A-4856-ADEC-9F7D9AC40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C83CF-C987-47B0-8E22-D5CDFD838AC1}" type="datetimeFigureOut">
              <a:rPr lang="en-US" smtClean="0"/>
              <a:pPr/>
              <a:t>4/24/2011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AC240-871A-4856-ADEC-9F7D9AC405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C83CF-C987-47B0-8E22-D5CDFD838AC1}" type="datetimeFigureOut">
              <a:rPr lang="en-US" smtClean="0"/>
              <a:pPr/>
              <a:t>4/24/2011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AC240-871A-4856-ADEC-9F7D9AC405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F8C83CF-C987-47B0-8E22-D5CDFD838AC1}" type="datetimeFigureOut">
              <a:rPr lang="en-US" smtClean="0"/>
              <a:pPr/>
              <a:t>4/24/2011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EEAC240-871A-4856-ADEC-9F7D9AC405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C83CF-C987-47B0-8E22-D5CDFD838AC1}" type="datetimeFigureOut">
              <a:rPr lang="en-US" smtClean="0"/>
              <a:pPr/>
              <a:t>4/24/2011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AC240-871A-4856-ADEC-9F7D9AC40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F8C83CF-C987-47B0-8E22-D5CDFD838AC1}" type="datetimeFigureOut">
              <a:rPr lang="en-US" smtClean="0"/>
              <a:pPr/>
              <a:t>4/24/2011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EEAC240-871A-4856-ADEC-9F7D9AC405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F8C83CF-C987-47B0-8E22-D5CDFD838AC1}" type="datetimeFigureOut">
              <a:rPr lang="en-US" smtClean="0"/>
              <a:pPr/>
              <a:t>4/24/2011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EEAC240-871A-4856-ADEC-9F7D9AC405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F8C83CF-C987-47B0-8E22-D5CDFD838AC1}" type="datetimeFigureOut">
              <a:rPr lang="en-US" smtClean="0"/>
              <a:pPr/>
              <a:t>4/24/2011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EEAC240-871A-4856-ADEC-9F7D9AC40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>
    <p:fad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533400"/>
            <a:ext cx="6858000" cy="18943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/>
              <a:t>O</a:t>
            </a:r>
            <a:r>
              <a:rPr lang="en-US" sz="4000" dirty="0" smtClean="0"/>
              <a:t>IL</a:t>
            </a:r>
            <a:r>
              <a:rPr lang="en-US" dirty="0" smtClean="0"/>
              <a:t> </a:t>
            </a:r>
            <a:r>
              <a:rPr lang="en-US" sz="6000" dirty="0" smtClean="0"/>
              <a:t>W</a:t>
            </a:r>
            <a:r>
              <a:rPr lang="en-US" sz="4000" dirty="0" smtClean="0"/>
              <a:t>ELL</a:t>
            </a:r>
            <a:r>
              <a:rPr lang="en-US" dirty="0" smtClean="0"/>
              <a:t> </a:t>
            </a:r>
            <a:r>
              <a:rPr lang="en-US" sz="6000" dirty="0" smtClean="0"/>
              <a:t>M</a:t>
            </a:r>
            <a:r>
              <a:rPr lang="en-US" sz="4000" dirty="0" smtClean="0"/>
              <a:t>ONITORING</a:t>
            </a:r>
            <a:r>
              <a:rPr lang="en-US" dirty="0" smtClean="0"/>
              <a:t> </a:t>
            </a:r>
            <a:r>
              <a:rPr lang="en-US" sz="6000" dirty="0" smtClean="0"/>
              <a:t>S</a:t>
            </a:r>
            <a:r>
              <a:rPr lang="en-US" sz="4000" dirty="0" smtClean="0"/>
              <a:t>YSTEM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2743200"/>
            <a:ext cx="5334000" cy="1752600"/>
          </a:xfrm>
        </p:spPr>
        <p:txBody>
          <a:bodyPr>
            <a:normAutofit/>
          </a:bodyPr>
          <a:lstStyle/>
          <a:p>
            <a:pPr algn="ctr"/>
            <a:r>
              <a:rPr lang="en-US" u="sng" dirty="0" smtClean="0"/>
              <a:t>Presented By:-</a:t>
            </a:r>
          </a:p>
          <a:p>
            <a:pPr algn="ctr"/>
            <a:r>
              <a:rPr lang="en-US" dirty="0" smtClean="0"/>
              <a:t>Louis </a:t>
            </a:r>
            <a:r>
              <a:rPr lang="en-US" dirty="0" err="1" smtClean="0"/>
              <a:t>Bengtson</a:t>
            </a:r>
            <a:endParaRPr lang="en-US" dirty="0" smtClean="0"/>
          </a:p>
          <a:p>
            <a:pPr algn="ctr"/>
            <a:r>
              <a:rPr lang="en-US" dirty="0" err="1" smtClean="0"/>
              <a:t>Kaleb</a:t>
            </a:r>
            <a:r>
              <a:rPr lang="en-US" dirty="0" smtClean="0"/>
              <a:t> </a:t>
            </a:r>
            <a:r>
              <a:rPr lang="en-US" dirty="0" err="1" smtClean="0"/>
              <a:t>Stunkard</a:t>
            </a:r>
            <a:endParaRPr lang="en-US" dirty="0" smtClean="0"/>
          </a:p>
          <a:p>
            <a:pPr algn="ctr"/>
            <a:r>
              <a:rPr lang="en-US" dirty="0" err="1" smtClean="0"/>
              <a:t>Jimit</a:t>
            </a:r>
            <a:r>
              <a:rPr lang="en-US" dirty="0" smtClean="0"/>
              <a:t> Shah</a:t>
            </a:r>
            <a:endParaRPr lang="en-US" dirty="0"/>
          </a:p>
        </p:txBody>
      </p:sp>
      <p:pic>
        <p:nvPicPr>
          <p:cNvPr id="14340" name="Picture 4" descr="http://financialnews.desinformado.com/wp-content/uploads/2010/07/Harris_Corpor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6700" y="5791200"/>
            <a:ext cx="2933700" cy="79801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AC-DC Converter Schematic</a:t>
            </a:r>
            <a:endParaRPr lang="en-US" dirty="0"/>
          </a:p>
        </p:txBody>
      </p:sp>
      <p:pic>
        <p:nvPicPr>
          <p:cNvPr id="5122" name="Picture 2" descr="G:\Final Presentation\AC-D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99437"/>
            <a:ext cx="7213600" cy="487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:\Final Presentation\Input Power Block Diagram Model F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43267"/>
            <a:ext cx="6858000" cy="550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Power Block Diagram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048000" y="2114884"/>
            <a:ext cx="2438400" cy="2457116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88375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Low Voltage Circuitry Supply Schematic</a:t>
            </a:r>
            <a:endParaRPr lang="en-US" dirty="0"/>
          </a:p>
        </p:txBody>
      </p:sp>
      <p:pic>
        <p:nvPicPr>
          <p:cNvPr id="3" name="Picture 2" descr="G:\Final Presentation\Low Voltage Output.pdf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0"/>
            <a:ext cx="3441700" cy="519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3048000" y="2209800"/>
            <a:ext cx="1447800" cy="876300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LM340AT – 5 </a:t>
            </a:r>
            <a:endParaRPr lang="en-US" dirty="0"/>
          </a:p>
        </p:txBody>
      </p:sp>
      <p:pic>
        <p:nvPicPr>
          <p:cNvPr id="7170" name="Picture 2" descr="G:\Final Presentation\LM340AT-5.pdf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8075" y="228600"/>
            <a:ext cx="2751925" cy="191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G:\Final Presentation\LM340AT-5 Chart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25955"/>
            <a:ext cx="7467600" cy="430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37249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Low Voltage Circuitry Supply Schematic</a:t>
            </a:r>
            <a:endParaRPr lang="en-US" dirty="0"/>
          </a:p>
        </p:txBody>
      </p:sp>
      <p:pic>
        <p:nvPicPr>
          <p:cNvPr id="3" name="Picture 2" descr="G:\Final Presentation\Low Voltage Output.pdf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0"/>
            <a:ext cx="3441700" cy="519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3200400" y="4572000"/>
            <a:ext cx="1447800" cy="876300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20209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LM3940</a:t>
            </a:r>
            <a:endParaRPr lang="en-US" dirty="0"/>
          </a:p>
        </p:txBody>
      </p:sp>
      <p:pic>
        <p:nvPicPr>
          <p:cNvPr id="8194" name="Picture 2" descr="G:\Final Presentation\LM39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41693"/>
            <a:ext cx="2843212" cy="156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5" name="Picture 3" descr="G:\Final Presentation\LM3940 Curre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11374"/>
            <a:ext cx="4724400" cy="444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361756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2N4401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G:\Final Presentation\2N44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5418" y="237699"/>
            <a:ext cx="1647485" cy="148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G:\Final Presentation\2N4401_rating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7254890" cy="353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59325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Power Prototype</a:t>
            </a:r>
            <a:endParaRPr lang="en-US" dirty="0"/>
          </a:p>
        </p:txBody>
      </p:sp>
      <p:pic>
        <p:nvPicPr>
          <p:cNvPr id="6" name="Content Placeholder 5" descr="P1000940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33400" y="1676400"/>
            <a:ext cx="7467600" cy="495300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Content Placeholder 3" descr="AC Retifi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2514600"/>
            <a:ext cx="3514898" cy="2630195"/>
          </a:xfrm>
        </p:spPr>
      </p:pic>
      <p:pic>
        <p:nvPicPr>
          <p:cNvPr id="6" name="Picture 2" descr="http://www.embedinc.com/pfc/fwave_vi.gif"/>
          <p:cNvPicPr>
            <a:picLocks noChangeAspect="1" noChangeArrowheads="1"/>
          </p:cNvPicPr>
          <p:nvPr/>
        </p:nvPicPr>
        <p:blipFill>
          <a:blip r:embed="rId3" cstate="print"/>
          <a:srcRect t="3614"/>
          <a:stretch>
            <a:fillRect/>
          </a:stretch>
        </p:blipFill>
        <p:spPr bwMode="auto">
          <a:xfrm>
            <a:off x="4343400" y="2514600"/>
            <a:ext cx="4098341" cy="26334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G:\Final Presentation\ExpressPCB F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278" y="1505101"/>
            <a:ext cx="6705600" cy="507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89518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M</a:t>
            </a:r>
            <a:r>
              <a:rPr lang="en-US" sz="2800" dirty="0" smtClean="0"/>
              <a:t>OTIVATION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than 27,000 oil wells permanently abandoned in the Gulf of Mexico.</a:t>
            </a:r>
          </a:p>
          <a:p>
            <a:r>
              <a:rPr lang="en-US" dirty="0" smtClean="0"/>
              <a:t>Currently, there is no monitoring system available.</a:t>
            </a:r>
          </a:p>
          <a:p>
            <a:endParaRPr lang="en-US" dirty="0" smtClean="0"/>
          </a:p>
          <a:p>
            <a:r>
              <a:rPr lang="en-US" dirty="0" smtClean="0"/>
              <a:t>Four teams:</a:t>
            </a:r>
          </a:p>
          <a:p>
            <a:pPr marL="870966" lvl="1" indent="-514350">
              <a:buFont typeface="+mj-lt"/>
              <a:buAutoNum type="arabicPeriod"/>
            </a:pPr>
            <a:r>
              <a:rPr lang="en-US" dirty="0" smtClean="0"/>
              <a:t>Buoy Team (Mechanical Engineering)</a:t>
            </a:r>
          </a:p>
          <a:p>
            <a:pPr marL="870966" lvl="1" indent="-514350">
              <a:buFont typeface="+mj-lt"/>
              <a:buAutoNum type="arabicPeriod"/>
            </a:pPr>
            <a:r>
              <a:rPr lang="en-US" dirty="0" smtClean="0"/>
              <a:t>Bi-directional Turbine Team (Mechanical Engineering)</a:t>
            </a:r>
          </a:p>
          <a:p>
            <a:pPr marL="870966" lvl="1" indent="-514350">
              <a:buFont typeface="+mj-lt"/>
              <a:buAutoNum type="arabicPeriod"/>
            </a:pPr>
            <a:r>
              <a:rPr lang="en-US" dirty="0" smtClean="0"/>
              <a:t>Sensor Team (Mechanical Engineering)</a:t>
            </a:r>
          </a:p>
          <a:p>
            <a:pPr marL="870966" lvl="1" indent="-514350">
              <a:buFont typeface="+mj-lt"/>
              <a:buAutoNum type="arabicPeriod"/>
            </a:pPr>
            <a:r>
              <a:rPr lang="en-US" dirty="0" smtClean="0"/>
              <a:t>Electrical Team (Electrical Engineering)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B</a:t>
            </a:r>
            <a:r>
              <a:rPr lang="en-US" sz="2700" dirty="0" smtClean="0"/>
              <a:t>UCK</a:t>
            </a:r>
            <a:r>
              <a:rPr lang="en-US" dirty="0" smtClean="0"/>
              <a:t> </a:t>
            </a:r>
            <a:r>
              <a:rPr lang="en-US" sz="4000" dirty="0" smtClean="0"/>
              <a:t>C</a:t>
            </a:r>
            <a:r>
              <a:rPr lang="en-US" sz="2700" dirty="0" smtClean="0"/>
              <a:t>ONVERTER</a:t>
            </a:r>
            <a:r>
              <a:rPr lang="en-US" dirty="0" smtClean="0"/>
              <a:t> &amp;</a:t>
            </a:r>
            <a:br>
              <a:rPr lang="en-US" dirty="0" smtClean="0"/>
            </a:br>
            <a:r>
              <a:rPr lang="en-US" sz="4000" dirty="0" smtClean="0"/>
              <a:t>B</a:t>
            </a:r>
            <a:r>
              <a:rPr lang="en-US" sz="2700" dirty="0" smtClean="0"/>
              <a:t>ATTERY</a:t>
            </a:r>
            <a:r>
              <a:rPr lang="en-US" dirty="0" smtClean="0"/>
              <a:t> </a:t>
            </a:r>
            <a:r>
              <a:rPr lang="en-US" sz="4000" dirty="0" smtClean="0"/>
              <a:t>C</a:t>
            </a:r>
            <a:r>
              <a:rPr lang="en-US" sz="2700" dirty="0" smtClean="0"/>
              <a:t>HARGING</a:t>
            </a:r>
            <a:r>
              <a:rPr lang="en-US" dirty="0" smtClean="0"/>
              <a:t> </a:t>
            </a:r>
            <a:r>
              <a:rPr lang="en-US" sz="4000" dirty="0" smtClean="0"/>
              <a:t>C</a:t>
            </a:r>
            <a:r>
              <a:rPr lang="en-US" sz="2700" dirty="0" smtClean="0"/>
              <a:t>IRCUIT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r>
              <a:rPr lang="en-US" dirty="0" err="1" smtClean="0"/>
              <a:t>Jimit</a:t>
            </a:r>
            <a:r>
              <a:rPr lang="en-US" dirty="0" smtClean="0"/>
              <a:t> Shah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8600" y="2057400"/>
            <a:ext cx="873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DC Signal</a:t>
            </a:r>
            <a:endParaRPr lang="en-US" sz="1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Diagram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2057400"/>
            <a:ext cx="17526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BUCK</a:t>
            </a:r>
          </a:p>
          <a:p>
            <a:pPr algn="ctr"/>
            <a:r>
              <a:rPr lang="en-US" sz="1400" dirty="0" smtClean="0"/>
              <a:t>CONVERTER</a:t>
            </a:r>
            <a:endParaRPr lang="en-US" sz="14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28600" y="2280468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62" idx="6"/>
            <a:endCxn id="59" idx="0"/>
          </p:cNvCxnSpPr>
          <p:nvPr/>
        </p:nvCxnSpPr>
        <p:spPr>
          <a:xfrm>
            <a:off x="3133725" y="2362200"/>
            <a:ext cx="1362075" cy="7620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495800" y="2743200"/>
            <a:ext cx="636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15.6 V</a:t>
            </a:r>
            <a:endParaRPr lang="en-US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3657600" y="3276600"/>
            <a:ext cx="17526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BATTERY CHARGER</a:t>
            </a:r>
            <a:endParaRPr lang="en-US" sz="1400" dirty="0"/>
          </a:p>
        </p:txBody>
      </p:sp>
      <p:sp>
        <p:nvSpPr>
          <p:cNvPr id="59" name="Oval 58"/>
          <p:cNvSpPr/>
          <p:nvPr/>
        </p:nvSpPr>
        <p:spPr>
          <a:xfrm>
            <a:off x="4419600" y="3124200"/>
            <a:ext cx="152400" cy="152400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981325" y="2286000"/>
            <a:ext cx="152400" cy="152400"/>
          </a:xfrm>
          <a:prstGeom prst="ellipse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1066800" y="2209800"/>
            <a:ext cx="152400" cy="152400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5410200" y="3505200"/>
            <a:ext cx="152400" cy="152400"/>
          </a:xfrm>
          <a:prstGeom prst="ellipse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304800" y="5843171"/>
            <a:ext cx="152400" cy="152400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304800" y="6147971"/>
            <a:ext cx="152400" cy="152400"/>
          </a:xfrm>
          <a:prstGeom prst="ellipse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457200" y="5757446"/>
            <a:ext cx="716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Input</a:t>
            </a:r>
            <a:endParaRPr lang="en-US" sz="1600" dirty="0"/>
          </a:p>
        </p:txBody>
      </p:sp>
      <p:sp>
        <p:nvSpPr>
          <p:cNvPr id="85" name="TextBox 84"/>
          <p:cNvSpPr txBox="1"/>
          <p:nvPr/>
        </p:nvSpPr>
        <p:spPr>
          <a:xfrm>
            <a:off x="447675" y="6062246"/>
            <a:ext cx="873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Output</a:t>
            </a:r>
            <a:endParaRPr lang="en-US" sz="1600" dirty="0"/>
          </a:p>
        </p:txBody>
      </p:sp>
      <p:sp>
        <p:nvSpPr>
          <p:cNvPr id="53" name="TextBox 52"/>
          <p:cNvSpPr txBox="1"/>
          <p:nvPr/>
        </p:nvSpPr>
        <p:spPr>
          <a:xfrm>
            <a:off x="7162800" y="4038600"/>
            <a:ext cx="593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13.8V</a:t>
            </a:r>
            <a:endParaRPr lang="en-US" sz="1200" dirty="0"/>
          </a:p>
        </p:txBody>
      </p:sp>
      <p:cxnSp>
        <p:nvCxnSpPr>
          <p:cNvPr id="54" name="Elbow Connector 53"/>
          <p:cNvCxnSpPr>
            <a:stCxn id="68" idx="6"/>
            <a:endCxn id="94" idx="0"/>
          </p:cNvCxnSpPr>
          <p:nvPr/>
        </p:nvCxnSpPr>
        <p:spPr>
          <a:xfrm>
            <a:off x="5562600" y="3581400"/>
            <a:ext cx="1600200" cy="8382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6324600" y="4569023"/>
            <a:ext cx="175260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BATTERY</a:t>
            </a:r>
            <a:endParaRPr lang="en-US" sz="1400" dirty="0"/>
          </a:p>
        </p:txBody>
      </p:sp>
      <p:sp>
        <p:nvSpPr>
          <p:cNvPr id="94" name="Oval 93"/>
          <p:cNvSpPr/>
          <p:nvPr/>
        </p:nvSpPr>
        <p:spPr>
          <a:xfrm>
            <a:off x="7086600" y="4419600"/>
            <a:ext cx="152400" cy="152400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304800" y="2286000"/>
            <a:ext cx="731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0 - 60 V</a:t>
            </a:r>
            <a:endParaRPr lang="en-US" sz="1200" dirty="0"/>
          </a:p>
        </p:txBody>
      </p:sp>
      <p:cxnSp>
        <p:nvCxnSpPr>
          <p:cNvPr id="102" name="Straight Arrow Connector 101"/>
          <p:cNvCxnSpPr>
            <a:stCxn id="103" idx="4"/>
          </p:cNvCxnSpPr>
          <p:nvPr/>
        </p:nvCxnSpPr>
        <p:spPr>
          <a:xfrm rot="5400000">
            <a:off x="6896100" y="52959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" name="Oval 102"/>
          <p:cNvSpPr/>
          <p:nvPr/>
        </p:nvSpPr>
        <p:spPr>
          <a:xfrm>
            <a:off x="7086600" y="4876800"/>
            <a:ext cx="152400" cy="152400"/>
          </a:xfrm>
          <a:prstGeom prst="ellipse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extBox 108"/>
          <p:cNvSpPr txBox="1"/>
          <p:nvPr/>
        </p:nvSpPr>
        <p:spPr>
          <a:xfrm>
            <a:off x="6705600" y="5562600"/>
            <a:ext cx="9396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SENSORS</a:t>
            </a:r>
            <a:endParaRPr lang="en-US" sz="1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Buck Converter:</a:t>
            </a:r>
            <a:br>
              <a:rPr lang="en-US" dirty="0" smtClean="0"/>
            </a:br>
            <a:r>
              <a:rPr lang="en-US" sz="2400" dirty="0" smtClean="0"/>
              <a:t>TPS54260 – Step Down Converter</a:t>
            </a:r>
            <a:endParaRPr lang="en-US" sz="21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060448"/>
            <a:ext cx="7467600" cy="4416552"/>
          </a:xfrm>
        </p:spPr>
        <p:txBody>
          <a:bodyPr/>
          <a:lstStyle/>
          <a:p>
            <a:r>
              <a:rPr lang="en-US" dirty="0" smtClean="0"/>
              <a:t>Wide Input Range</a:t>
            </a:r>
          </a:p>
          <a:p>
            <a:pPr lvl="1"/>
            <a:r>
              <a:rPr lang="en-US" dirty="0" smtClean="0"/>
              <a:t>3.5V to 60V</a:t>
            </a:r>
          </a:p>
          <a:p>
            <a:r>
              <a:rPr lang="en-US" dirty="0" smtClean="0"/>
              <a:t>High Output Current</a:t>
            </a:r>
          </a:p>
          <a:p>
            <a:pPr lvl="1"/>
            <a:r>
              <a:rPr lang="en-US" dirty="0" smtClean="0"/>
              <a:t>0A to 2.5A</a:t>
            </a:r>
          </a:p>
          <a:p>
            <a:r>
              <a:rPr lang="en-US" dirty="0" smtClean="0"/>
              <a:t>Enable Pin</a:t>
            </a:r>
          </a:p>
          <a:p>
            <a:r>
              <a:rPr lang="en-US" dirty="0" smtClean="0"/>
              <a:t>Fixed Output Voltage</a:t>
            </a:r>
          </a:p>
          <a:p>
            <a:r>
              <a:rPr lang="en-US" dirty="0" smtClean="0"/>
              <a:t>EVM available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1856" y="1981200"/>
            <a:ext cx="3887244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newscenter.ti.com/jp/resized-image.ashx/__size/400x350/__key/CommunityServer.Components.PostAttachments/00.00.00.86.29/0517_5F00_TPS54260NPRChi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46314"/>
            <a:ext cx="1447800" cy="123008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TPS54260EVM Schematic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Replaced Components: R6, C8, and C9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730" y="1828800"/>
            <a:ext cx="828572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Battery Charger:</a:t>
            </a:r>
            <a:br>
              <a:rPr lang="en-US" dirty="0" smtClean="0"/>
            </a:br>
            <a:r>
              <a:rPr lang="en-US" sz="2400" dirty="0" smtClean="0"/>
              <a:t>BQ24450 – Integrated Charge 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7467600" cy="4492752"/>
          </a:xfrm>
        </p:spPr>
        <p:txBody>
          <a:bodyPr/>
          <a:lstStyle/>
          <a:p>
            <a:r>
              <a:rPr lang="en-US" dirty="0" smtClean="0"/>
              <a:t>Designed for Lead Acid Batteries.</a:t>
            </a:r>
          </a:p>
          <a:p>
            <a:r>
              <a:rPr lang="en-US" dirty="0" smtClean="0"/>
              <a:t>Voltage and Current Regulation. </a:t>
            </a:r>
          </a:p>
          <a:p>
            <a:r>
              <a:rPr lang="en-US" dirty="0" smtClean="0"/>
              <a:t>Optimization and maximization of battery capacity over temperature.</a:t>
            </a:r>
          </a:p>
          <a:p>
            <a:r>
              <a:rPr lang="en-US" dirty="0" smtClean="0"/>
              <a:t>Ensure battery safety for charging at high temperature.</a:t>
            </a:r>
          </a:p>
          <a:p>
            <a:r>
              <a:rPr lang="en-US" dirty="0" smtClean="0"/>
              <a:t>EVM available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BQ24450EVM Schematic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057400"/>
            <a:ext cx="8534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Replaced Components: R7,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R11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>
            <a:normAutofit/>
          </a:bodyPr>
          <a:lstStyle/>
          <a:p>
            <a:r>
              <a:rPr lang="en-US" sz="3300" dirty="0" smtClean="0"/>
              <a:t>Battery: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err="1" smtClean="0"/>
              <a:t>Enercell</a:t>
            </a:r>
            <a:r>
              <a:rPr lang="en-US" sz="2700" dirty="0" smtClean="0"/>
              <a:t> 12VDC 7AH Sealed Lead-Acid Battery</a:t>
            </a:r>
            <a:endParaRPr lang="en-US" sz="2700" dirty="0"/>
          </a:p>
        </p:txBody>
      </p:sp>
      <p:pic>
        <p:nvPicPr>
          <p:cNvPr id="16386" name="Picture 2" descr="http://www.digicircle.com/images/product_image/Enercell23-943%2012V7Ah%20Sealed%20Lead-Acid%20Alarm%20Battery.gif"/>
          <p:cNvPicPr>
            <a:picLocks noChangeAspect="1" noChangeArrowheads="1"/>
          </p:cNvPicPr>
          <p:nvPr/>
        </p:nvPicPr>
        <p:blipFill>
          <a:blip r:embed="rId2" cstate="print"/>
          <a:srcRect l="5394" r="5676" b="5556"/>
          <a:stretch>
            <a:fillRect/>
          </a:stretch>
        </p:blipFill>
        <p:spPr bwMode="auto">
          <a:xfrm>
            <a:off x="5000065" y="2819400"/>
            <a:ext cx="3686735" cy="2667000"/>
          </a:xfrm>
          <a:prstGeom prst="rect">
            <a:avLst/>
          </a:prstGeom>
          <a:noFill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752600"/>
            <a:ext cx="4876800" cy="4540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Microcontroller	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Louis </a:t>
            </a:r>
            <a:r>
              <a:rPr lang="en-US" dirty="0" err="1" smtClean="0"/>
              <a:t>Bengtson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85298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PIC Microcontrollers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/>
              <a:t>PIC24FJ96GA010</a:t>
            </a:r>
            <a:endParaRPr lang="en-US" dirty="0" smtClean="0"/>
          </a:p>
          <a:p>
            <a:r>
              <a:rPr lang="en-US" dirty="0" smtClean="0"/>
              <a:t>Extensive </a:t>
            </a:r>
            <a:r>
              <a:rPr lang="en-US" dirty="0"/>
              <a:t>available parameters</a:t>
            </a:r>
          </a:p>
          <a:p>
            <a:r>
              <a:rPr lang="en-US" dirty="0"/>
              <a:t>Inexpensive</a:t>
            </a:r>
          </a:p>
          <a:p>
            <a:r>
              <a:rPr lang="en-US" dirty="0"/>
              <a:t>Programmable in C</a:t>
            </a:r>
          </a:p>
          <a:p>
            <a:r>
              <a:rPr lang="en-US" dirty="0"/>
              <a:t>Compatibility with development tools</a:t>
            </a:r>
          </a:p>
          <a:p>
            <a:r>
              <a:rPr lang="en-US" dirty="0"/>
              <a:t>Prospect of future improvements with reprogramming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dirty="0" smtClean="0"/>
              <a:t>PIC24FJ96GA010 Specifications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38860592"/>
              </p:ext>
            </p:extLst>
          </p:nvPr>
        </p:nvGraphicFramePr>
        <p:xfrm>
          <a:off x="457200" y="1523998"/>
          <a:ext cx="8305800" cy="4800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900"/>
                <a:gridCol w="4152900"/>
              </a:tblGrid>
              <a:tr h="28364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en-US" sz="1200" b="1" dirty="0">
                          <a:latin typeface="Arial"/>
                          <a:ea typeface="Times New Roman"/>
                          <a:cs typeface="Times New Roman"/>
                        </a:rPr>
                        <a:t>Parameters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en-US" sz="1200" b="1" dirty="0">
                          <a:latin typeface="Arial"/>
                          <a:ea typeface="Times New Roman"/>
                          <a:cs typeface="Times New Roman"/>
                        </a:rPr>
                        <a:t>Values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231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en-US" sz="1200" b="1" dirty="0">
                          <a:latin typeface="Arial"/>
                          <a:ea typeface="Times New Roman"/>
                          <a:cs typeface="Times New Roman"/>
                        </a:rPr>
                        <a:t>Program Memory Type</a:t>
                      </a:r>
                      <a:endParaRPr lang="en-US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Flash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231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en-US" sz="1200" b="1" dirty="0">
                          <a:latin typeface="Arial"/>
                          <a:ea typeface="Times New Roman"/>
                          <a:cs typeface="Times New Roman"/>
                        </a:rPr>
                        <a:t>Program Memory (KB)</a:t>
                      </a:r>
                      <a:endParaRPr lang="en-US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en-US" sz="1200" dirty="0" smtClean="0">
                          <a:latin typeface="Arial"/>
                          <a:ea typeface="Times New Roman"/>
                          <a:cs typeface="Times New Roman"/>
                        </a:rPr>
                        <a:t>96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231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en-US" sz="1200" b="1" dirty="0">
                          <a:latin typeface="Arial"/>
                          <a:ea typeface="Times New Roman"/>
                          <a:cs typeface="Times New Roman"/>
                        </a:rPr>
                        <a:t>CPU Speed (MIPS)</a:t>
                      </a:r>
                      <a:endParaRPr lang="en-US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en-US" sz="1200" dirty="0" smtClean="0"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231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en-US" sz="1200" b="1" dirty="0">
                          <a:latin typeface="Arial"/>
                          <a:ea typeface="Times New Roman"/>
                          <a:cs typeface="Times New Roman"/>
                        </a:rPr>
                        <a:t>RAM Bytes</a:t>
                      </a:r>
                      <a:endParaRPr lang="en-US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en-US" sz="1200" dirty="0" smtClean="0">
                          <a:latin typeface="Arial"/>
                          <a:ea typeface="Times New Roman"/>
                          <a:cs typeface="Times New Roman"/>
                        </a:rPr>
                        <a:t>8192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231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en-US" sz="1200" b="1" dirty="0">
                          <a:latin typeface="Arial"/>
                          <a:ea typeface="Times New Roman"/>
                          <a:cs typeface="Times New Roman"/>
                        </a:rPr>
                        <a:t>Internal Oscillator</a:t>
                      </a:r>
                      <a:endParaRPr lang="en-US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en-US" sz="1200" dirty="0" smtClean="0">
                          <a:latin typeface="Arial"/>
                          <a:ea typeface="Times New Roman"/>
                          <a:cs typeface="Times New Roman"/>
                        </a:rPr>
                        <a:t>8 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MHz, </a:t>
                      </a:r>
                      <a:r>
                        <a:rPr lang="en-US" sz="1200" dirty="0" smtClean="0">
                          <a:latin typeface="Arial"/>
                          <a:ea typeface="Times New Roman"/>
                          <a:cs typeface="Times New Roman"/>
                        </a:rPr>
                        <a:t>32 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kHz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231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en-US" sz="1200" b="1" dirty="0" err="1">
                          <a:latin typeface="Arial"/>
                          <a:ea typeface="Times New Roman"/>
                          <a:cs typeface="Times New Roman"/>
                        </a:rPr>
                        <a:t>nanoWatt</a:t>
                      </a:r>
                      <a:r>
                        <a:rPr lang="en-US" sz="1200" b="1" dirty="0">
                          <a:latin typeface="Arial"/>
                          <a:ea typeface="Times New Roman"/>
                          <a:cs typeface="Times New Roman"/>
                        </a:rPr>
                        <a:t> Features</a:t>
                      </a:r>
                      <a:endParaRPr lang="en-US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Fast Wake/Fast Control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2310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Capture/Compare/PWM Peripherals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>
                          <a:latin typeface="Arial" pitchFamily="34" charset="0"/>
                          <a:cs typeface="Arial" pitchFamily="34" charset="0"/>
                        </a:rPr>
                        <a:t>5/5</a:t>
                      </a:r>
                      <a:endParaRPr 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8231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en-US" sz="1200" b="1" dirty="0">
                          <a:latin typeface="Arial"/>
                          <a:ea typeface="Times New Roman"/>
                          <a:cs typeface="Times New Roman"/>
                        </a:rPr>
                        <a:t>Digital Communication Peripherals</a:t>
                      </a:r>
                      <a:endParaRPr lang="en-US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en-US" sz="1200" dirty="0" smtClean="0">
                          <a:latin typeface="Arial"/>
                          <a:ea typeface="Times New Roman"/>
                          <a:cs typeface="Times New Roman"/>
                        </a:rPr>
                        <a:t>2-UART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200" dirty="0" smtClean="0">
                          <a:latin typeface="Arial"/>
                          <a:ea typeface="Times New Roman"/>
                          <a:cs typeface="Times New Roman"/>
                        </a:rPr>
                        <a:t>2-SPI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200" dirty="0" smtClean="0">
                          <a:latin typeface="Arial"/>
                          <a:ea typeface="Times New Roman"/>
                          <a:cs typeface="Times New Roman"/>
                        </a:rPr>
                        <a:t>2-I2C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231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en-US" sz="1200" b="1" dirty="0">
                          <a:latin typeface="Arial"/>
                          <a:ea typeface="Times New Roman"/>
                          <a:cs typeface="Times New Roman"/>
                        </a:rPr>
                        <a:t>Analog Peripherals</a:t>
                      </a:r>
                      <a:endParaRPr lang="en-US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en-US" sz="1200" dirty="0" smtClean="0">
                          <a:latin typeface="Arial"/>
                          <a:ea typeface="Times New Roman"/>
                          <a:cs typeface="Times New Roman"/>
                        </a:rPr>
                        <a:t>1-A/D 16x10-bit 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@ </a:t>
                      </a:r>
                      <a:r>
                        <a:rPr lang="en-US" sz="1200" dirty="0" smtClean="0">
                          <a:latin typeface="Arial"/>
                          <a:ea typeface="Times New Roman"/>
                          <a:cs typeface="Times New Roman"/>
                        </a:rPr>
                        <a:t>500(</a:t>
                      </a:r>
                      <a:r>
                        <a:rPr lang="en-US" sz="1200" dirty="0" err="1" smtClean="0">
                          <a:latin typeface="Arial"/>
                          <a:ea typeface="Times New Roman"/>
                          <a:cs typeface="Times New Roman"/>
                        </a:rPr>
                        <a:t>ksps</a:t>
                      </a:r>
                      <a:r>
                        <a:rPr lang="en-US" sz="1200" dirty="0" smtClean="0"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231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en-US" sz="1200" b="1" dirty="0">
                          <a:latin typeface="Arial"/>
                          <a:ea typeface="Times New Roman"/>
                          <a:cs typeface="Times New Roman"/>
                        </a:rPr>
                        <a:t>Timers</a:t>
                      </a:r>
                      <a:endParaRPr lang="en-US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en-US" sz="1200" dirty="0" smtClean="0">
                          <a:latin typeface="Arial"/>
                          <a:ea typeface="Times New Roman"/>
                          <a:cs typeface="Times New Roman"/>
                        </a:rPr>
                        <a:t>5 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x </a:t>
                      </a:r>
                      <a:r>
                        <a:rPr lang="en-US" sz="1200" dirty="0" smtClean="0">
                          <a:latin typeface="Arial"/>
                          <a:ea typeface="Times New Roman"/>
                          <a:cs typeface="Times New Roman"/>
                        </a:rPr>
                        <a:t>16-bit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231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en-US" sz="1200" b="1" dirty="0">
                          <a:latin typeface="Arial"/>
                          <a:ea typeface="Times New Roman"/>
                          <a:cs typeface="Times New Roman"/>
                        </a:rPr>
                        <a:t>16-bit PWM resolutions</a:t>
                      </a:r>
                      <a:endParaRPr lang="en-US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231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en-US" sz="1200" b="1" dirty="0">
                          <a:latin typeface="Arial"/>
                          <a:ea typeface="Times New Roman"/>
                          <a:cs typeface="Times New Roman"/>
                        </a:rPr>
                        <a:t>Temperature Range (deg C)</a:t>
                      </a:r>
                      <a:endParaRPr lang="en-US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-40 to </a:t>
                      </a:r>
                      <a:r>
                        <a:rPr lang="en-US" sz="1200" dirty="0" smtClean="0">
                          <a:latin typeface="Arial"/>
                          <a:ea typeface="Times New Roman"/>
                          <a:cs typeface="Times New Roman"/>
                        </a:rPr>
                        <a:t>85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231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en-US" sz="1200" b="1" dirty="0">
                          <a:latin typeface="Arial"/>
                          <a:ea typeface="Times New Roman"/>
                          <a:cs typeface="Times New Roman"/>
                        </a:rPr>
                        <a:t>Operating Voltage Range (V)</a:t>
                      </a:r>
                      <a:endParaRPr lang="en-US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en-US" sz="1200" dirty="0" smtClean="0">
                          <a:latin typeface="Arial"/>
                          <a:ea typeface="Times New Roman"/>
                          <a:cs typeface="Times New Roman"/>
                        </a:rPr>
                        <a:t>2.5 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to </a:t>
                      </a:r>
                      <a:r>
                        <a:rPr lang="en-US" sz="1200" dirty="0" smtClean="0">
                          <a:latin typeface="Arial"/>
                          <a:ea typeface="Times New Roman"/>
                          <a:cs typeface="Times New Roman"/>
                        </a:rPr>
                        <a:t>3.6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231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en-US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I/O </a:t>
                      </a:r>
                      <a:r>
                        <a:rPr lang="en-US" sz="1200" b="1" dirty="0">
                          <a:latin typeface="Arial"/>
                          <a:ea typeface="Times New Roman"/>
                          <a:cs typeface="Times New Roman"/>
                        </a:rPr>
                        <a:t>Pins</a:t>
                      </a:r>
                      <a:endParaRPr lang="en-US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en-US" sz="1200" dirty="0" smtClean="0">
                          <a:latin typeface="Arial"/>
                          <a:ea typeface="Times New Roman"/>
                          <a:cs typeface="Times New Roman"/>
                        </a:rPr>
                        <a:t>85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231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en-US" sz="1200" b="1" dirty="0">
                          <a:latin typeface="Arial"/>
                          <a:ea typeface="Times New Roman"/>
                          <a:cs typeface="Times New Roman"/>
                        </a:rPr>
                        <a:t>Pin Count</a:t>
                      </a:r>
                      <a:endParaRPr lang="en-US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en-US" sz="1200" dirty="0" smtClean="0"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231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en-US" sz="1200" b="1" dirty="0">
                          <a:latin typeface="Arial"/>
                          <a:ea typeface="Times New Roman"/>
                          <a:cs typeface="Times New Roman"/>
                        </a:rPr>
                        <a:t>Volume Pricing</a:t>
                      </a:r>
                      <a:endParaRPr lang="en-US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en-US" sz="1200" dirty="0" smtClean="0">
                          <a:latin typeface="Arial"/>
                          <a:ea typeface="Times New Roman"/>
                          <a:cs typeface="Times New Roman"/>
                        </a:rPr>
                        <a:t>$3.42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/>
          <p:cNvCxnSpPr>
            <a:stCxn id="27650" idx="3"/>
            <a:endCxn id="27652" idx="1"/>
          </p:cNvCxnSpPr>
          <p:nvPr/>
        </p:nvCxnSpPr>
        <p:spPr>
          <a:xfrm>
            <a:off x="1600200" y="1409700"/>
            <a:ext cx="479761" cy="1588"/>
          </a:xfrm>
          <a:prstGeom prst="straightConnector1">
            <a:avLst/>
          </a:prstGeom>
          <a:ln w="47625" cap="rnd">
            <a:prstDash val="sysDash"/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1778789" y="304800"/>
            <a:ext cx="1963999" cy="1828800"/>
            <a:chOff x="2640811" y="304800"/>
            <a:chExt cx="1963999" cy="1828800"/>
          </a:xfrm>
        </p:grpSpPr>
        <p:pic>
          <p:nvPicPr>
            <p:cNvPr id="27652" name="Picture 4" descr="http://www.ginlong.com/images/200908/GL-PMG-500A_photo_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41983" y="685800"/>
              <a:ext cx="1325217" cy="1447800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2640811" y="304800"/>
              <a:ext cx="19639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Ginlong</a:t>
              </a:r>
              <a:r>
                <a:rPr lang="en-US" sz="1600" dirty="0" smtClean="0"/>
                <a:t> Generator</a:t>
              </a:r>
              <a:endParaRPr lang="en-US" sz="1600" dirty="0"/>
            </a:p>
          </p:txBody>
        </p:sp>
      </p:grpSp>
      <p:pic>
        <p:nvPicPr>
          <p:cNvPr id="23" name="Content Placeholder 4" descr="boxwithfunnel1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 l="29455" t="8722" r="26337" b="8419"/>
          <a:stretch>
            <a:fillRect/>
          </a:stretch>
        </p:blipFill>
        <p:spPr>
          <a:xfrm rot="1228966">
            <a:off x="6937886" y="5008563"/>
            <a:ext cx="1174750" cy="1539875"/>
          </a:xfrm>
        </p:spPr>
      </p:pic>
      <p:grpSp>
        <p:nvGrpSpPr>
          <p:cNvPr id="18" name="Group 17"/>
          <p:cNvGrpSpPr/>
          <p:nvPr/>
        </p:nvGrpSpPr>
        <p:grpSpPr>
          <a:xfrm>
            <a:off x="294768" y="304800"/>
            <a:ext cx="1305432" cy="1828799"/>
            <a:chOff x="381000" y="304800"/>
            <a:chExt cx="1305432" cy="1828799"/>
          </a:xfrm>
        </p:grpSpPr>
        <p:pic>
          <p:nvPicPr>
            <p:cNvPr id="27650" name="Picture 2" descr="Wave turbin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1000" y="685800"/>
              <a:ext cx="1305432" cy="1447799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457200" y="304800"/>
              <a:ext cx="1143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Turbine</a:t>
              </a:r>
              <a:endParaRPr lang="en-US" sz="1600" dirty="0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3352800" y="2514600"/>
            <a:ext cx="2057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INPUT CIRCUIT</a:t>
            </a:r>
          </a:p>
        </p:txBody>
      </p:sp>
      <p:cxnSp>
        <p:nvCxnSpPr>
          <p:cNvPr id="48" name="Straight Arrow Connector 47"/>
          <p:cNvCxnSpPr>
            <a:stCxn id="44" idx="2"/>
            <a:endCxn id="83" idx="0"/>
          </p:cNvCxnSpPr>
          <p:nvPr/>
        </p:nvCxnSpPr>
        <p:spPr>
          <a:xfrm>
            <a:off x="4381500" y="2883932"/>
            <a:ext cx="0" cy="1230868"/>
          </a:xfrm>
          <a:prstGeom prst="straightConnector1">
            <a:avLst/>
          </a:prstGeom>
          <a:ln w="47625" cap="rnd">
            <a:prstDash val="sysDash"/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2971800" y="4114800"/>
            <a:ext cx="2819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BUCK CONVERTER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971800" y="5562600"/>
            <a:ext cx="28194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BATTERY CHARGING CIRCUIT</a:t>
            </a:r>
          </a:p>
        </p:txBody>
      </p:sp>
      <p:cxnSp>
        <p:nvCxnSpPr>
          <p:cNvPr id="88" name="Straight Arrow Connector 87"/>
          <p:cNvCxnSpPr>
            <a:stCxn id="83" idx="2"/>
            <a:endCxn id="87" idx="0"/>
          </p:cNvCxnSpPr>
          <p:nvPr/>
        </p:nvCxnSpPr>
        <p:spPr>
          <a:xfrm>
            <a:off x="4381500" y="4484132"/>
            <a:ext cx="0" cy="1078468"/>
          </a:xfrm>
          <a:prstGeom prst="straightConnector1">
            <a:avLst/>
          </a:prstGeom>
          <a:ln w="47625" cap="rnd">
            <a:prstDash val="sysDash"/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87" idx="3"/>
          </p:cNvCxnSpPr>
          <p:nvPr/>
        </p:nvCxnSpPr>
        <p:spPr>
          <a:xfrm>
            <a:off x="5791200" y="5885766"/>
            <a:ext cx="929089" cy="8258"/>
          </a:xfrm>
          <a:prstGeom prst="straightConnector1">
            <a:avLst/>
          </a:prstGeom>
          <a:ln w="47625" cap="rnd">
            <a:prstDash val="sysDash"/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7086600" y="4648200"/>
            <a:ext cx="8306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Sensor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457200" y="4001869"/>
            <a:ext cx="16764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CONTROL</a:t>
            </a:r>
          </a:p>
          <a:p>
            <a:pPr algn="ctr"/>
            <a:r>
              <a:rPr lang="en-US" dirty="0" smtClean="0"/>
              <a:t>PROCESSOR</a:t>
            </a:r>
          </a:p>
        </p:txBody>
      </p:sp>
      <p:cxnSp>
        <p:nvCxnSpPr>
          <p:cNvPr id="110" name="Straight Connector 109"/>
          <p:cNvCxnSpPr>
            <a:stCxn id="27652" idx="2"/>
          </p:cNvCxnSpPr>
          <p:nvPr/>
        </p:nvCxnSpPr>
        <p:spPr>
          <a:xfrm rot="16200000" flipH="1">
            <a:off x="2452373" y="2423797"/>
            <a:ext cx="581025" cy="630"/>
          </a:xfrm>
          <a:prstGeom prst="line">
            <a:avLst/>
          </a:prstGeom>
          <a:ln w="47625" cap="rnd"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endCxn id="44" idx="1"/>
          </p:cNvCxnSpPr>
          <p:nvPr/>
        </p:nvCxnSpPr>
        <p:spPr>
          <a:xfrm flipV="1">
            <a:off x="2743200" y="2699266"/>
            <a:ext cx="609600" cy="15359"/>
          </a:xfrm>
          <a:prstGeom prst="straightConnector1">
            <a:avLst/>
          </a:prstGeom>
          <a:ln w="47625" cap="rnd">
            <a:prstDash val="sysDash"/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stCxn id="103" idx="3"/>
            <a:endCxn id="83" idx="1"/>
          </p:cNvCxnSpPr>
          <p:nvPr/>
        </p:nvCxnSpPr>
        <p:spPr>
          <a:xfrm flipV="1">
            <a:off x="2133600" y="4299466"/>
            <a:ext cx="838200" cy="25569"/>
          </a:xfrm>
          <a:prstGeom prst="straightConnector1">
            <a:avLst/>
          </a:prstGeom>
          <a:ln w="47625" cap="rnd">
            <a:prstDash val="sysDash"/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5638800" y="457200"/>
            <a:ext cx="23622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System Block Diagram</a:t>
            </a:r>
            <a:endParaRPr lang="en-US" sz="2400" b="1" dirty="0"/>
          </a:p>
        </p:txBody>
      </p:sp>
      <p:cxnSp>
        <p:nvCxnSpPr>
          <p:cNvPr id="153" name="Straight Connector 152"/>
          <p:cNvCxnSpPr/>
          <p:nvPr/>
        </p:nvCxnSpPr>
        <p:spPr>
          <a:xfrm rot="5400000">
            <a:off x="-1828800" y="4419600"/>
            <a:ext cx="4267200" cy="0"/>
          </a:xfrm>
          <a:prstGeom prst="line">
            <a:avLst/>
          </a:prstGeom>
          <a:ln w="19050" cap="rnd">
            <a:solidFill>
              <a:schemeClr val="accent1">
                <a:shade val="70000"/>
                <a:satMod val="150000"/>
                <a:alpha val="50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304800" y="6553200"/>
            <a:ext cx="5791200" cy="0"/>
          </a:xfrm>
          <a:prstGeom prst="line">
            <a:avLst/>
          </a:prstGeom>
          <a:ln w="19050" cap="rnd">
            <a:solidFill>
              <a:schemeClr val="accent1">
                <a:shade val="70000"/>
                <a:satMod val="150000"/>
                <a:alpha val="50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rot="5400000" flipH="1" flipV="1">
            <a:off x="3962400" y="4419600"/>
            <a:ext cx="4267200" cy="0"/>
          </a:xfrm>
          <a:prstGeom prst="line">
            <a:avLst/>
          </a:prstGeom>
          <a:ln w="19050" cap="rnd">
            <a:solidFill>
              <a:schemeClr val="accent1">
                <a:shade val="70000"/>
                <a:satMod val="150000"/>
                <a:alpha val="50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304800" y="2286000"/>
            <a:ext cx="5791200" cy="0"/>
          </a:xfrm>
          <a:prstGeom prst="line">
            <a:avLst/>
          </a:prstGeom>
          <a:ln w="19050" cap="rnd">
            <a:solidFill>
              <a:schemeClr val="accent1">
                <a:shade val="70000"/>
                <a:satMod val="150000"/>
                <a:alpha val="50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TextBox 161"/>
          <p:cNvSpPr txBox="1"/>
          <p:nvPr/>
        </p:nvSpPr>
        <p:spPr>
          <a:xfrm>
            <a:off x="304800" y="6172200"/>
            <a:ext cx="2060179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dk1">
                    <a:alpha val="50000"/>
                  </a:schemeClr>
                </a:solidFill>
              </a:rPr>
              <a:t>Electrical System</a:t>
            </a:r>
            <a:endParaRPr lang="en-US" dirty="0">
              <a:solidFill>
                <a:schemeClr val="dk1">
                  <a:alpha val="50000"/>
                </a:schemeClr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rot="5400000">
            <a:off x="3619500" y="3009900"/>
            <a:ext cx="228600" cy="0"/>
          </a:xfrm>
          <a:prstGeom prst="line">
            <a:avLst/>
          </a:prstGeom>
          <a:ln w="47625" cap="rnd"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0800000">
            <a:off x="1295400" y="3124200"/>
            <a:ext cx="2438400" cy="0"/>
          </a:xfrm>
          <a:prstGeom prst="line">
            <a:avLst/>
          </a:prstGeom>
          <a:ln w="47625" cap="rnd"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103" idx="0"/>
          </p:cNvCxnSpPr>
          <p:nvPr/>
        </p:nvCxnSpPr>
        <p:spPr>
          <a:xfrm rot="5400000">
            <a:off x="856566" y="3563034"/>
            <a:ext cx="877669" cy="1588"/>
          </a:xfrm>
          <a:prstGeom prst="straightConnector1">
            <a:avLst/>
          </a:prstGeom>
          <a:ln w="47625" cap="rnd">
            <a:prstDash val="sysDash"/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83" grpId="0" animBg="1"/>
      <p:bldP spid="87" grpId="0" animBg="1"/>
      <p:bldP spid="102" grpId="0"/>
      <p:bldP spid="10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/>
          <a:srcRect l="35070" t="23148" r="22569" b="5556"/>
          <a:stretch>
            <a:fillRect/>
          </a:stretch>
        </p:blipFill>
        <p:spPr bwMode="auto">
          <a:xfrm>
            <a:off x="1295400" y="304800"/>
            <a:ext cx="5848350" cy="615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Microcontroller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Measure input voltage and battery voltage</a:t>
            </a:r>
          </a:p>
          <a:p>
            <a:r>
              <a:rPr lang="en-US" dirty="0" smtClean="0"/>
              <a:t>Display voltage readings to LCD screen</a:t>
            </a:r>
          </a:p>
          <a:p>
            <a:r>
              <a:rPr lang="en-US" dirty="0" smtClean="0"/>
              <a:t>Control the enable switch on the TPS54260EVM-597 DC-DC buck converter for hysteresis and over-voltage protection</a:t>
            </a:r>
          </a:p>
        </p:txBody>
      </p:sp>
    </p:spTree>
    <p:extLst>
      <p:ext uri="{BB962C8B-B14F-4D97-AF65-F5344CB8AC3E}">
        <p14:creationId xmlns:p14="http://schemas.microsoft.com/office/powerpoint/2010/main" xmlns="" val="12247148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Voltage Scaling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Input and Battery voltage were scaled down by voltage dividers.</a:t>
            </a:r>
          </a:p>
          <a:p>
            <a:r>
              <a:rPr lang="en-US" dirty="0" smtClean="0"/>
              <a:t>Initially voltage divider produced loading effects at higher voltages.</a:t>
            </a:r>
          </a:p>
          <a:p>
            <a:r>
              <a:rPr lang="en-US" dirty="0" smtClean="0"/>
              <a:t>LM324N op-amp was used as a unity gain buffer to prevent current feeding into microcontroller.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438196"/>
            <a:ext cx="1676400" cy="188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913955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Programming Language Code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686800" cy="3806952"/>
          </a:xfrm>
        </p:spPr>
        <p:txBody>
          <a:bodyPr numCol="2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-US" sz="1200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buNone/>
            </a:pPr>
            <a:endParaRPr lang="en-US" sz="1200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buNone/>
            </a:pPr>
            <a:endParaRPr lang="en-US" sz="1200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buNone/>
            </a:pPr>
            <a:endParaRPr lang="en-US" sz="1200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200" dirty="0">
                <a:latin typeface="Calibri" pitchFamily="34" charset="0"/>
                <a:cs typeface="Calibri" pitchFamily="34" charset="0"/>
              </a:rPr>
              <a:t>void main() {</a:t>
            </a:r>
          </a:p>
          <a:p>
            <a:pPr>
              <a:spcBef>
                <a:spcPts val="0"/>
              </a:spcBef>
              <a:buNone/>
              <a:tabLst>
                <a:tab pos="274320" algn="l"/>
              </a:tabLst>
            </a:pPr>
            <a:r>
              <a:rPr lang="en-US" sz="1200" dirty="0">
                <a:latin typeface="Calibri" pitchFamily="34" charset="0"/>
                <a:cs typeface="Calibri" pitchFamily="34" charset="0"/>
              </a:rPr>
              <a:t>ADPCFG = 0xFFFF;   </a:t>
            </a:r>
            <a:r>
              <a:rPr lang="en-US" sz="1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// Configure AN pins as digital I/O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>
                <a:latin typeface="Calibri" pitchFamily="34" charset="0"/>
                <a:cs typeface="Calibri" pitchFamily="34" charset="0"/>
              </a:rPr>
              <a:t>TRISA = 0;                  </a:t>
            </a:r>
            <a:r>
              <a:rPr lang="en-US" sz="1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// Initialize PORTA as output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>
                <a:latin typeface="Calibri" pitchFamily="34" charset="0"/>
                <a:cs typeface="Calibri" pitchFamily="34" charset="0"/>
              </a:rPr>
              <a:t>LATA = 1;                    </a:t>
            </a:r>
            <a:r>
              <a:rPr lang="en-US" sz="1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// Set PORTA to one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err="1">
                <a:latin typeface="Calibri" pitchFamily="34" charset="0"/>
                <a:cs typeface="Calibri" pitchFamily="34" charset="0"/>
              </a:rPr>
              <a:t>LCD_Init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();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err="1">
                <a:latin typeface="Calibri" pitchFamily="34" charset="0"/>
                <a:cs typeface="Calibri" pitchFamily="34" charset="0"/>
              </a:rPr>
              <a:t>LCD_Cmd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(_LCD_CURSOR_OFF);             </a:t>
            </a:r>
            <a:r>
              <a:rPr lang="en-US" sz="1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// LCD (cursor off)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err="1">
                <a:latin typeface="Calibri" pitchFamily="34" charset="0"/>
                <a:cs typeface="Calibri" pitchFamily="34" charset="0"/>
              </a:rPr>
              <a:t>LCD_Cmd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(_LCD_CLEAR);                          </a:t>
            </a:r>
            <a:r>
              <a:rPr lang="en-US" sz="1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// Clear LCD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>
                <a:latin typeface="Calibri" pitchFamily="34" charset="0"/>
                <a:cs typeface="Calibri" pitchFamily="34" charset="0"/>
              </a:rPr>
              <a:t>text  = "V in: ";                         	                 </a:t>
            </a:r>
            <a:r>
              <a:rPr lang="en-US" sz="1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// assign text to string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>
                <a:latin typeface="Calibri" pitchFamily="34" charset="0"/>
                <a:cs typeface="Calibri" pitchFamily="34" charset="0"/>
              </a:rPr>
              <a:t>text2 = "</a:t>
            </a:r>
            <a:r>
              <a:rPr lang="en-US" sz="1200" dirty="0" err="1">
                <a:latin typeface="Calibri" pitchFamily="34" charset="0"/>
                <a:cs typeface="Calibri" pitchFamily="34" charset="0"/>
              </a:rPr>
              <a:t>Batt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 V: ";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>
                <a:latin typeface="Calibri" pitchFamily="34" charset="0"/>
                <a:cs typeface="Calibri" pitchFamily="34" charset="0"/>
              </a:rPr>
              <a:t>while (1) {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err="1">
                <a:latin typeface="Calibri" pitchFamily="34" charset="0"/>
                <a:cs typeface="Calibri" pitchFamily="34" charset="0"/>
              </a:rPr>
              <a:t>adc_rd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  = ADC1_read(10);    </a:t>
            </a:r>
            <a:r>
              <a:rPr lang="en-US" sz="1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// get ADC value – Input voltage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>
                <a:latin typeface="Calibri" pitchFamily="34" charset="0"/>
                <a:cs typeface="Calibri" pitchFamily="34" charset="0"/>
              </a:rPr>
              <a:t>adc_rd2 = ADC1_read(11);   </a:t>
            </a:r>
            <a:r>
              <a:rPr lang="en-US" sz="1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// get ADC value – Battery voltage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err="1">
                <a:latin typeface="Calibri" pitchFamily="34" charset="0"/>
                <a:cs typeface="Calibri" pitchFamily="34" charset="0"/>
              </a:rPr>
              <a:t>LCD_Out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(1,1,text);                </a:t>
            </a:r>
            <a:r>
              <a:rPr lang="en-US" sz="1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// print on LCD, row 1, </a:t>
            </a:r>
            <a:r>
              <a:rPr lang="en-US" sz="12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collumn</a:t>
            </a:r>
            <a:r>
              <a:rPr lang="en-US" sz="1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1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err="1">
                <a:latin typeface="Calibri" pitchFamily="34" charset="0"/>
                <a:cs typeface="Calibri" pitchFamily="34" charset="0"/>
              </a:rPr>
              <a:t>LCD_Out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(2,1,text2);              </a:t>
            </a:r>
            <a:r>
              <a:rPr lang="en-US" sz="1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// print on LCD, row 2, </a:t>
            </a:r>
            <a:r>
              <a:rPr lang="en-US" sz="12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collumn</a:t>
            </a:r>
            <a:r>
              <a:rPr lang="en-US" sz="1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1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>
                <a:latin typeface="Calibri" pitchFamily="34" charset="0"/>
                <a:cs typeface="Calibri" pitchFamily="34" charset="0"/>
              </a:rPr>
              <a:t>ch3 = 0;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>
                <a:latin typeface="Calibri" pitchFamily="34" charset="0"/>
                <a:cs typeface="Calibri" pitchFamily="34" charset="0"/>
              </a:rPr>
              <a:t>ch4 = 0;</a:t>
            </a:r>
          </a:p>
          <a:p>
            <a:pPr>
              <a:spcBef>
                <a:spcPts val="0"/>
              </a:spcBef>
              <a:buNone/>
            </a:pPr>
            <a:endParaRPr lang="en-US" sz="1200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buNone/>
            </a:pPr>
            <a:endParaRPr lang="en-US" sz="1200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buNone/>
            </a:pPr>
            <a:endParaRPr lang="en-US" sz="1200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buNone/>
            </a:pPr>
            <a:endParaRPr lang="en-US" sz="1200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for(i=0;i&lt;500;i</a:t>
            </a:r>
            <a:r>
              <a:rPr lang="en-US" sz="1200" b="1" dirty="0">
                <a:latin typeface="Calibri" pitchFamily="34" charset="0"/>
                <a:cs typeface="Calibri" pitchFamily="34" charset="0"/>
              </a:rPr>
              <a:t>++)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>
                <a:latin typeface="Calibri" pitchFamily="34" charset="0"/>
                <a:cs typeface="Calibri" pitchFamily="34" charset="0"/>
              </a:rPr>
              <a:t>{</a:t>
            </a:r>
          </a:p>
          <a:p>
            <a:pPr>
              <a:spcBef>
                <a:spcPts val="0"/>
              </a:spcBef>
              <a:buNone/>
            </a:pPr>
            <a:r>
              <a:rPr lang="en-US" sz="1200" b="1" dirty="0" err="1">
                <a:latin typeface="Calibri" pitchFamily="34" charset="0"/>
                <a:cs typeface="Calibri" pitchFamily="34" charset="0"/>
              </a:rPr>
              <a:t>tlong</a:t>
            </a:r>
            <a:r>
              <a:rPr lang="en-US" sz="1200" b="1" dirty="0">
                <a:latin typeface="Calibri" pitchFamily="34" charset="0"/>
                <a:cs typeface="Calibri" pitchFamily="34" charset="0"/>
              </a:rPr>
              <a:t> = (long)</a:t>
            </a:r>
            <a:r>
              <a:rPr lang="en-US" sz="1200" b="1" dirty="0" err="1">
                <a:latin typeface="Calibri" pitchFamily="34" charset="0"/>
                <a:cs typeface="Calibri" pitchFamily="34" charset="0"/>
              </a:rPr>
              <a:t>adc_rd</a:t>
            </a:r>
            <a:r>
              <a:rPr lang="en-US" sz="1200" b="1" dirty="0">
                <a:latin typeface="Calibri" pitchFamily="34" charset="0"/>
                <a:cs typeface="Calibri" pitchFamily="34" charset="0"/>
              </a:rPr>
              <a:t> * 5000;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1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// convert </a:t>
            </a:r>
            <a:r>
              <a:rPr lang="en-US" sz="12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adc</a:t>
            </a:r>
            <a:r>
              <a:rPr lang="en-US" sz="1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reading to mV</a:t>
            </a:r>
          </a:p>
          <a:p>
            <a:pPr>
              <a:spcBef>
                <a:spcPts val="0"/>
              </a:spcBef>
              <a:buNone/>
            </a:pPr>
            <a:r>
              <a:rPr lang="en-US" sz="1200" b="1" dirty="0" err="1">
                <a:latin typeface="Calibri" pitchFamily="34" charset="0"/>
                <a:cs typeface="Calibri" pitchFamily="34" charset="0"/>
              </a:rPr>
              <a:t>tlong</a:t>
            </a:r>
            <a:r>
              <a:rPr lang="en-US" sz="1200" b="1" dirty="0">
                <a:latin typeface="Calibri" pitchFamily="34" charset="0"/>
                <a:cs typeface="Calibri" pitchFamily="34" charset="0"/>
              </a:rPr>
              <a:t> = (</a:t>
            </a:r>
            <a:r>
              <a:rPr lang="en-US" sz="1200" b="1" dirty="0" err="1">
                <a:latin typeface="Calibri" pitchFamily="34" charset="0"/>
                <a:cs typeface="Calibri" pitchFamily="34" charset="0"/>
              </a:rPr>
              <a:t>tlong</a:t>
            </a:r>
            <a:r>
              <a:rPr lang="en-US" sz="1200" b="1" dirty="0">
                <a:latin typeface="Calibri" pitchFamily="34" charset="0"/>
                <a:cs typeface="Calibri" pitchFamily="34" charset="0"/>
              </a:rPr>
              <a:t> / 1023);      </a:t>
            </a:r>
            <a:r>
              <a:rPr lang="en-US" sz="1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// 2^10 -&gt; 0-5000mV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err="1">
                <a:latin typeface="Calibri" pitchFamily="34" charset="0"/>
                <a:cs typeface="Calibri" pitchFamily="34" charset="0"/>
              </a:rPr>
              <a:t>ch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 = (</a:t>
            </a:r>
            <a:r>
              <a:rPr lang="en-US" sz="1200" dirty="0" err="1">
                <a:latin typeface="Calibri" pitchFamily="34" charset="0"/>
                <a:cs typeface="Calibri" pitchFamily="34" charset="0"/>
              </a:rPr>
              <a:t>tlong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 / 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767);             </a:t>
            </a:r>
            <a:r>
              <a:rPr lang="en-US" sz="1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// extract 10 volts digit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err="1">
                <a:latin typeface="Calibri" pitchFamily="34" charset="0"/>
                <a:cs typeface="Calibri" pitchFamily="34" charset="0"/>
              </a:rPr>
              <a:t>LCD_Chr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(1,7,48+ch);        </a:t>
            </a:r>
            <a:r>
              <a:rPr lang="en-US" sz="1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// write ASCII digit at row1, </a:t>
            </a:r>
            <a:r>
              <a:rPr lang="en-US" sz="12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collumn</a:t>
            </a:r>
            <a:r>
              <a:rPr lang="en-US" sz="1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7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err="1">
                <a:latin typeface="Calibri" pitchFamily="34" charset="0"/>
                <a:cs typeface="Calibri" pitchFamily="34" charset="0"/>
              </a:rPr>
              <a:t>ch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 = (</a:t>
            </a:r>
            <a:r>
              <a:rPr lang="en-US" sz="1200" dirty="0" err="1">
                <a:latin typeface="Calibri" pitchFamily="34" charset="0"/>
                <a:cs typeface="Calibri" pitchFamily="34" charset="0"/>
              </a:rPr>
              <a:t>tlong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 / 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77) 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% 10;     </a:t>
            </a:r>
            <a:r>
              <a:rPr lang="en-US" sz="1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// extract volts digit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err="1">
                <a:latin typeface="Calibri" pitchFamily="34" charset="0"/>
                <a:cs typeface="Calibri" pitchFamily="34" charset="0"/>
              </a:rPr>
              <a:t>LCD_Chr_CP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(48+ch);       </a:t>
            </a:r>
            <a:r>
              <a:rPr lang="en-US" sz="1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// write ASCII digit at cursor point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err="1">
                <a:latin typeface="Calibri" pitchFamily="34" charset="0"/>
                <a:cs typeface="Calibri" pitchFamily="34" charset="0"/>
              </a:rPr>
              <a:t>LCD_Chr_CP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('.');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err="1">
                <a:latin typeface="Calibri" pitchFamily="34" charset="0"/>
                <a:cs typeface="Calibri" pitchFamily="34" charset="0"/>
              </a:rPr>
              <a:t>ch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 = (</a:t>
            </a:r>
            <a:r>
              <a:rPr lang="en-US" sz="1200" dirty="0" err="1">
                <a:latin typeface="Calibri" pitchFamily="34" charset="0"/>
                <a:cs typeface="Calibri" pitchFamily="34" charset="0"/>
              </a:rPr>
              <a:t>tlong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 / 8) % 10;       </a:t>
            </a:r>
            <a:r>
              <a:rPr lang="en-US" sz="1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// extract 0.1 volts digit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err="1">
                <a:latin typeface="Calibri" pitchFamily="34" charset="0"/>
                <a:cs typeface="Calibri" pitchFamily="34" charset="0"/>
              </a:rPr>
              <a:t>LCD_Chr_CP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(48+ch);       </a:t>
            </a:r>
            <a:r>
              <a:rPr lang="en-US" sz="1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// write ASCII digit at cursor point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err="1">
                <a:latin typeface="Calibri" pitchFamily="34" charset="0"/>
                <a:cs typeface="Calibri" pitchFamily="34" charset="0"/>
              </a:rPr>
              <a:t>LCD_Chr_CP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('V');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err="1">
                <a:latin typeface="Calibri" pitchFamily="34" charset="0"/>
                <a:cs typeface="Calibri" pitchFamily="34" charset="0"/>
              </a:rPr>
              <a:t>LCD_Chr_CP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(' ');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err="1">
                <a:latin typeface="Calibri" pitchFamily="34" charset="0"/>
                <a:cs typeface="Calibri" pitchFamily="34" charset="0"/>
              </a:rPr>
              <a:t>LCD_Chr_CP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(' ');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82473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 Programming Language Code Continued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200" y="1524000"/>
            <a:ext cx="8991600" cy="5029200"/>
          </a:xfrm>
          <a:prstGeom prst="rect">
            <a:avLst/>
          </a:prstGeom>
        </p:spPr>
        <p:txBody>
          <a:bodyPr vert="horz" numCol="2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/>
              <a:buNone/>
            </a:pPr>
            <a:endParaRPr lang="en-US" sz="120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buFont typeface="Wingdings"/>
              <a:buNone/>
            </a:pPr>
            <a:endParaRPr lang="en-US" sz="120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buFont typeface="Wingdings"/>
              <a:buNone/>
            </a:pPr>
            <a:endParaRPr lang="en-US" sz="120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buFont typeface="Wingdings"/>
              <a:buNone/>
            </a:pPr>
            <a:endParaRPr lang="en-US" sz="120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buFont typeface="Wingdings"/>
              <a:buNone/>
            </a:pPr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tlong2 = (long)adc_rd2 * 5000;     </a:t>
            </a:r>
            <a:r>
              <a:rPr lang="en-US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// convert </a:t>
            </a:r>
            <a:r>
              <a:rPr lang="en-US" sz="12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adc</a:t>
            </a:r>
            <a:r>
              <a:rPr lang="en-US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reading to mV</a:t>
            </a:r>
          </a:p>
          <a:p>
            <a:pPr>
              <a:spcBef>
                <a:spcPts val="0"/>
              </a:spcBef>
              <a:buFont typeface="Wingdings"/>
              <a:buNone/>
            </a:pPr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tlong2 = tlong2 / 1023;                   </a:t>
            </a:r>
            <a:r>
              <a:rPr lang="en-US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// 2^10 -&gt; 0-5000mV</a:t>
            </a:r>
          </a:p>
          <a:p>
            <a:pPr>
              <a:spcBef>
                <a:spcPts val="0"/>
              </a:spcBef>
              <a:buFont typeface="Wingdings"/>
              <a:buNone/>
            </a:pPr>
            <a:r>
              <a:rPr lang="en-US" sz="1200" dirty="0" smtClean="0">
                <a:latin typeface="Calibri" pitchFamily="34" charset="0"/>
                <a:cs typeface="Calibri" pitchFamily="34" charset="0"/>
              </a:rPr>
              <a:t>ch2 = tlong2 / 3800;                       </a:t>
            </a:r>
            <a:r>
              <a:rPr lang="en-US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// extract 10 volts digit                   </a:t>
            </a:r>
          </a:p>
          <a:p>
            <a:pPr>
              <a:spcBef>
                <a:spcPts val="0"/>
              </a:spcBef>
              <a:buFont typeface="Wingdings"/>
              <a:buNone/>
            </a:pPr>
            <a:r>
              <a:rPr lang="en-US" sz="1200" dirty="0" err="1" smtClean="0">
                <a:latin typeface="Calibri" pitchFamily="34" charset="0"/>
                <a:cs typeface="Calibri" pitchFamily="34" charset="0"/>
              </a:rPr>
              <a:t>LCD_Chr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(2,9,48+ch2);        </a:t>
            </a:r>
            <a:r>
              <a:rPr lang="en-US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// write ASCII digit row 2, </a:t>
            </a:r>
            <a:r>
              <a:rPr lang="en-US" sz="12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collumn</a:t>
            </a:r>
            <a:r>
              <a:rPr lang="en-US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9</a:t>
            </a:r>
          </a:p>
          <a:p>
            <a:pPr>
              <a:spcBef>
                <a:spcPts val="0"/>
              </a:spcBef>
              <a:buFont typeface="Wingdings"/>
              <a:buNone/>
            </a:pPr>
            <a:r>
              <a:rPr lang="en-US" sz="1200" dirty="0" smtClean="0">
                <a:latin typeface="Calibri" pitchFamily="34" charset="0"/>
                <a:cs typeface="Calibri" pitchFamily="34" charset="0"/>
              </a:rPr>
              <a:t>ch2 = (tlong2 / 380) % 10;       </a:t>
            </a:r>
            <a:r>
              <a:rPr lang="en-US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// extract volts digit                      </a:t>
            </a:r>
          </a:p>
          <a:p>
            <a:pPr>
              <a:spcBef>
                <a:spcPts val="0"/>
              </a:spcBef>
              <a:buFont typeface="Wingdings"/>
              <a:buNone/>
            </a:pPr>
            <a:r>
              <a:rPr lang="en-US" sz="1200" dirty="0" err="1" smtClean="0">
                <a:latin typeface="Calibri" pitchFamily="34" charset="0"/>
                <a:cs typeface="Calibri" pitchFamily="34" charset="0"/>
              </a:rPr>
              <a:t>LCD_Chr_CP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(48+ch2);              </a:t>
            </a:r>
            <a:r>
              <a:rPr lang="en-US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// write ASCII digit at cursor point</a:t>
            </a:r>
          </a:p>
          <a:p>
            <a:pPr>
              <a:spcBef>
                <a:spcPts val="0"/>
              </a:spcBef>
              <a:buFont typeface="Wingdings"/>
              <a:buNone/>
            </a:pPr>
            <a:r>
              <a:rPr lang="en-US" sz="1200" dirty="0" err="1" smtClean="0">
                <a:latin typeface="Calibri" pitchFamily="34" charset="0"/>
                <a:cs typeface="Calibri" pitchFamily="34" charset="0"/>
              </a:rPr>
              <a:t>LCD_Chr_CP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('.');</a:t>
            </a:r>
          </a:p>
          <a:p>
            <a:pPr>
              <a:spcBef>
                <a:spcPts val="0"/>
              </a:spcBef>
              <a:buFont typeface="Wingdings"/>
              <a:buNone/>
            </a:pPr>
            <a:r>
              <a:rPr lang="en-US" sz="1200" dirty="0" smtClean="0">
                <a:latin typeface="Calibri" pitchFamily="34" charset="0"/>
                <a:cs typeface="Calibri" pitchFamily="34" charset="0"/>
              </a:rPr>
              <a:t>ch2 = (tlong2 / 38) % 10;         </a:t>
            </a:r>
            <a:r>
              <a:rPr lang="en-US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// extract 0.1 volts digit              </a:t>
            </a:r>
          </a:p>
          <a:p>
            <a:pPr>
              <a:spcBef>
                <a:spcPts val="0"/>
              </a:spcBef>
              <a:buFont typeface="Wingdings"/>
              <a:buNone/>
            </a:pPr>
            <a:r>
              <a:rPr lang="en-US" sz="1200" dirty="0" err="1" smtClean="0">
                <a:latin typeface="Calibri" pitchFamily="34" charset="0"/>
                <a:cs typeface="Calibri" pitchFamily="34" charset="0"/>
              </a:rPr>
              <a:t>LCD_Chr_CP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(48+ch2);             </a:t>
            </a:r>
            <a:r>
              <a:rPr lang="en-US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// write ASCII digit at cursor point</a:t>
            </a:r>
          </a:p>
          <a:p>
            <a:pPr>
              <a:spcBef>
                <a:spcPts val="0"/>
              </a:spcBef>
              <a:buFont typeface="Wingdings"/>
              <a:buNone/>
            </a:pPr>
            <a:r>
              <a:rPr lang="en-US" sz="1200" dirty="0" err="1" smtClean="0">
                <a:latin typeface="Calibri" pitchFamily="34" charset="0"/>
                <a:cs typeface="Calibri" pitchFamily="34" charset="0"/>
              </a:rPr>
              <a:t>LCD_Chr_CP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('V');</a:t>
            </a:r>
          </a:p>
          <a:p>
            <a:pPr>
              <a:spcBef>
                <a:spcPts val="0"/>
              </a:spcBef>
              <a:buFont typeface="Wingdings"/>
              <a:buNone/>
            </a:pPr>
            <a:endParaRPr lang="en-US" sz="120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buFont typeface="Wingdings"/>
              <a:buNone/>
            </a:pPr>
            <a:r>
              <a:rPr lang="en-US" sz="1200" dirty="0" err="1" smtClean="0">
                <a:latin typeface="Calibri" pitchFamily="34" charset="0"/>
                <a:cs typeface="Calibri" pitchFamily="34" charset="0"/>
              </a:rPr>
              <a:t>ch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 = (</a:t>
            </a:r>
            <a:r>
              <a:rPr lang="en-US" sz="1200" dirty="0" err="1" smtClean="0">
                <a:latin typeface="Calibri" pitchFamily="34" charset="0"/>
                <a:cs typeface="Calibri" pitchFamily="34" charset="0"/>
              </a:rPr>
              <a:t>tlong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 / 800);                    </a:t>
            </a:r>
            <a:r>
              <a:rPr lang="en-US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// 10 volts digit</a:t>
            </a:r>
          </a:p>
          <a:p>
            <a:pPr>
              <a:spcBef>
                <a:spcPts val="0"/>
              </a:spcBef>
              <a:buFont typeface="Wingdings"/>
              <a:buNone/>
            </a:pPr>
            <a:r>
              <a:rPr lang="en-US" sz="1200" dirty="0" smtClean="0">
                <a:latin typeface="Calibri" pitchFamily="34" charset="0"/>
                <a:cs typeface="Calibri" pitchFamily="34" charset="0"/>
              </a:rPr>
              <a:t>ch3 = ch3 + </a:t>
            </a:r>
            <a:r>
              <a:rPr lang="en-US" sz="1200" dirty="0" err="1" smtClean="0">
                <a:latin typeface="Calibri" pitchFamily="34" charset="0"/>
                <a:cs typeface="Calibri" pitchFamily="34" charset="0"/>
              </a:rPr>
              <a:t>ch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pPr>
              <a:spcBef>
                <a:spcPts val="0"/>
              </a:spcBef>
              <a:buFont typeface="Wingdings"/>
              <a:buNone/>
            </a:pPr>
            <a:r>
              <a:rPr lang="en-US" sz="1200" dirty="0" smtClean="0">
                <a:latin typeface="Calibri" pitchFamily="34" charset="0"/>
                <a:cs typeface="Calibri" pitchFamily="34" charset="0"/>
              </a:rPr>
              <a:t>ch2 = (</a:t>
            </a:r>
            <a:r>
              <a:rPr lang="en-US" sz="1200" dirty="0" err="1" smtClean="0">
                <a:latin typeface="Calibri" pitchFamily="34" charset="0"/>
                <a:cs typeface="Calibri" pitchFamily="34" charset="0"/>
              </a:rPr>
              <a:t>tlong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 / 80) % 10;          </a:t>
            </a:r>
            <a:r>
              <a:rPr lang="en-US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// Volts digit</a:t>
            </a:r>
          </a:p>
          <a:p>
            <a:pPr>
              <a:spcBef>
                <a:spcPts val="0"/>
              </a:spcBef>
              <a:buFont typeface="Wingdings"/>
              <a:buNone/>
            </a:pPr>
            <a:r>
              <a:rPr lang="en-US" sz="1200" dirty="0" smtClean="0">
                <a:latin typeface="Calibri" pitchFamily="34" charset="0"/>
                <a:cs typeface="Calibri" pitchFamily="34" charset="0"/>
              </a:rPr>
              <a:t>ch4 = ch4 + ch2;</a:t>
            </a:r>
          </a:p>
          <a:p>
            <a:pPr>
              <a:spcBef>
                <a:spcPts val="0"/>
              </a:spcBef>
              <a:buFont typeface="Wingdings"/>
              <a:buNone/>
            </a:pPr>
            <a:r>
              <a:rPr lang="en-US" sz="1200" b="1" dirty="0" err="1" smtClean="0">
                <a:latin typeface="Calibri" pitchFamily="34" charset="0"/>
                <a:cs typeface="Calibri" pitchFamily="34" charset="0"/>
              </a:rPr>
              <a:t>Delay_ms</a:t>
            </a:r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(2)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pPr>
              <a:spcBef>
                <a:spcPts val="0"/>
              </a:spcBef>
              <a:buFont typeface="Wingdings"/>
              <a:buNone/>
            </a:pPr>
            <a:r>
              <a:rPr lang="en-US" sz="1200" dirty="0" smtClean="0">
                <a:latin typeface="Calibri" pitchFamily="34" charset="0"/>
                <a:cs typeface="Calibri" pitchFamily="34" charset="0"/>
              </a:rPr>
              <a:t> }</a:t>
            </a:r>
          </a:p>
          <a:p>
            <a:pPr>
              <a:spcBef>
                <a:spcPts val="0"/>
              </a:spcBef>
              <a:buFont typeface="Wingdings"/>
              <a:buNone/>
            </a:pPr>
            <a:r>
              <a:rPr lang="en-US" sz="12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spcBef>
                <a:spcPts val="0"/>
              </a:spcBef>
              <a:buFont typeface="Wingdings"/>
              <a:buNone/>
            </a:pPr>
            <a:endParaRPr lang="en-US" sz="120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buFont typeface="Wingdings"/>
              <a:buNone/>
            </a:pPr>
            <a:endParaRPr lang="en-US" sz="120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buFont typeface="Wingdings"/>
              <a:buNone/>
            </a:pPr>
            <a:endParaRPr lang="en-US" sz="120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buFont typeface="Wingdings"/>
              <a:buNone/>
            </a:pPr>
            <a:endParaRPr lang="en-US" sz="120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buFont typeface="Wingdings"/>
              <a:buNone/>
            </a:pPr>
            <a:endParaRPr lang="en-US" sz="120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buFont typeface="Wingdings"/>
              <a:buNone/>
            </a:pPr>
            <a:endParaRPr lang="en-US" sz="120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buFont typeface="Wingdings"/>
              <a:buNone/>
            </a:pPr>
            <a:endParaRPr lang="en-US" sz="120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buFont typeface="Wingdings"/>
              <a:buNone/>
            </a:pPr>
            <a:endParaRPr lang="en-US" sz="120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buFont typeface="Wingdings"/>
              <a:buNone/>
            </a:pPr>
            <a:endParaRPr lang="en-US" sz="120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buFont typeface="Wingdings"/>
              <a:buNone/>
            </a:pPr>
            <a:endParaRPr lang="en-US" sz="120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buFont typeface="Wingdings"/>
              <a:buNone/>
            </a:pPr>
            <a:endParaRPr lang="en-US" sz="120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buFont typeface="Wingdings"/>
              <a:buNone/>
            </a:pPr>
            <a:r>
              <a:rPr lang="en-US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// HYSTERESIS</a:t>
            </a:r>
          </a:p>
          <a:p>
            <a:pPr>
              <a:spcBef>
                <a:spcPts val="0"/>
              </a:spcBef>
              <a:buFont typeface="Wingdings"/>
              <a:buNone/>
            </a:pPr>
            <a:r>
              <a:rPr lang="en-US" sz="1200" dirty="0" smtClean="0">
                <a:latin typeface="Calibri" pitchFamily="34" charset="0"/>
                <a:cs typeface="Calibri" pitchFamily="34" charset="0"/>
              </a:rPr>
              <a:t>ch3 = (ch3 / 500);         </a:t>
            </a:r>
            <a:r>
              <a:rPr lang="en-US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// Average 10 volts digit after 0.5 seconds</a:t>
            </a:r>
          </a:p>
          <a:p>
            <a:pPr>
              <a:spcBef>
                <a:spcPts val="0"/>
              </a:spcBef>
              <a:buFont typeface="Wingdings"/>
              <a:buNone/>
            </a:pPr>
            <a:r>
              <a:rPr lang="en-US" sz="1200" dirty="0" smtClean="0">
                <a:latin typeface="Calibri" pitchFamily="34" charset="0"/>
                <a:cs typeface="Calibri" pitchFamily="34" charset="0"/>
              </a:rPr>
              <a:t>ch4 = (ch4 / 500);          </a:t>
            </a:r>
            <a:r>
              <a:rPr lang="en-US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// Average volts digit after 0.5 seconds</a:t>
            </a:r>
          </a:p>
          <a:p>
            <a:pPr>
              <a:spcBef>
                <a:spcPts val="0"/>
              </a:spcBef>
              <a:buFont typeface="Wingdings"/>
              <a:buNone/>
            </a:pPr>
            <a:r>
              <a:rPr lang="en-US" sz="1200" dirty="0" smtClean="0">
                <a:latin typeface="Calibri" pitchFamily="34" charset="0"/>
                <a:cs typeface="Calibri" pitchFamily="34" charset="0"/>
              </a:rPr>
              <a:t>if((ch3 == 5 &amp;&amp; ch4 &gt;= 5) || ch3 &gt; 5)</a:t>
            </a:r>
          </a:p>
          <a:p>
            <a:pPr>
              <a:spcBef>
                <a:spcPts val="0"/>
              </a:spcBef>
              <a:buFont typeface="Wingdings"/>
              <a:buNone/>
            </a:pPr>
            <a:r>
              <a:rPr lang="en-US" sz="1200" dirty="0" smtClean="0">
                <a:latin typeface="Calibri" pitchFamily="34" charset="0"/>
                <a:cs typeface="Calibri" pitchFamily="34" charset="0"/>
              </a:rPr>
              <a:t>LATA = 0;                         </a:t>
            </a:r>
            <a:r>
              <a:rPr lang="en-US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// Disable the Buck over 55V</a:t>
            </a:r>
          </a:p>
          <a:p>
            <a:pPr>
              <a:spcBef>
                <a:spcPts val="0"/>
              </a:spcBef>
              <a:buFont typeface="Wingdings"/>
              <a:buNone/>
            </a:pPr>
            <a:r>
              <a:rPr lang="en-US" sz="1200" dirty="0" smtClean="0">
                <a:latin typeface="Calibri" pitchFamily="34" charset="0"/>
                <a:cs typeface="Calibri" pitchFamily="34" charset="0"/>
              </a:rPr>
              <a:t>if((ch3 == 1 &amp;&amp; ch4 &lt;= 5) || ch3 &lt; 1)</a:t>
            </a:r>
          </a:p>
          <a:p>
            <a:pPr>
              <a:spcBef>
                <a:spcPts val="0"/>
              </a:spcBef>
              <a:buFont typeface="Wingdings"/>
              <a:buNone/>
            </a:pPr>
            <a:r>
              <a:rPr lang="en-US" sz="1200" dirty="0" smtClean="0">
                <a:latin typeface="Calibri" pitchFamily="34" charset="0"/>
                <a:cs typeface="Calibri" pitchFamily="34" charset="0"/>
              </a:rPr>
              <a:t>LATA = 0;                         </a:t>
            </a:r>
            <a:r>
              <a:rPr lang="en-US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// Disable the Buck under 15V</a:t>
            </a:r>
          </a:p>
          <a:p>
            <a:pPr>
              <a:spcBef>
                <a:spcPts val="0"/>
              </a:spcBef>
              <a:buFont typeface="Wingdings"/>
              <a:buNone/>
            </a:pPr>
            <a:r>
              <a:rPr lang="en-US" sz="1200" dirty="0" smtClean="0">
                <a:latin typeface="Calibri" pitchFamily="34" charset="0"/>
                <a:cs typeface="Calibri" pitchFamily="34" charset="0"/>
              </a:rPr>
              <a:t>if((ch3 == 2 &amp;&amp; ch4 &gt;= 5) || (ch3 &gt; 2 &amp;&amp; ch3 &lt; 5))</a:t>
            </a:r>
          </a:p>
          <a:p>
            <a:pPr>
              <a:spcBef>
                <a:spcPts val="0"/>
              </a:spcBef>
              <a:buFont typeface="Wingdings"/>
              <a:buNone/>
            </a:pPr>
            <a:r>
              <a:rPr lang="en-US" sz="1200" dirty="0" smtClean="0">
                <a:latin typeface="Calibri" pitchFamily="34" charset="0"/>
                <a:cs typeface="Calibri" pitchFamily="34" charset="0"/>
              </a:rPr>
              <a:t>LATA = 1;                         </a:t>
            </a:r>
            <a:r>
              <a:rPr lang="en-US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// Enable the Buck between 25V and 50V</a:t>
            </a:r>
          </a:p>
          <a:p>
            <a:pPr>
              <a:spcBef>
                <a:spcPts val="0"/>
              </a:spcBef>
              <a:buFont typeface="Wingdings"/>
              <a:buNone/>
            </a:pPr>
            <a:r>
              <a:rPr lang="en-US" sz="1200" dirty="0" smtClean="0">
                <a:latin typeface="Calibri" pitchFamily="34" charset="0"/>
                <a:cs typeface="Calibri" pitchFamily="34" charset="0"/>
              </a:rPr>
              <a:t>}</a:t>
            </a:r>
          </a:p>
          <a:p>
            <a:pPr>
              <a:spcBef>
                <a:spcPts val="0"/>
              </a:spcBef>
              <a:buFont typeface="Wingdings"/>
              <a:buNone/>
            </a:pPr>
            <a:r>
              <a:rPr lang="en-US" sz="1200" dirty="0" smtClean="0">
                <a:latin typeface="Calibri" pitchFamily="34" charset="0"/>
                <a:cs typeface="Calibri" pitchFamily="34" charset="0"/>
              </a:rPr>
              <a:t>}</a:t>
            </a:r>
            <a:endParaRPr lang="en-US" sz="11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81567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C:\Documents and Settings\CdubYa\Desktop\turbine2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6923"/>
          <a:stretch>
            <a:fillRect/>
          </a:stretch>
        </p:blipFill>
        <p:spPr bwMode="auto">
          <a:xfrm>
            <a:off x="2571750" y="757427"/>
            <a:ext cx="4000500" cy="6252973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5181600" y="1524000"/>
            <a:ext cx="533400" cy="22860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324600" y="685800"/>
            <a:ext cx="176362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Electrical Unit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5791200" y="1066801"/>
            <a:ext cx="533400" cy="4249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38200" y="2286000"/>
            <a:ext cx="73129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Buoy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752600" y="2057400"/>
            <a:ext cx="8382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867400" y="5638800"/>
            <a:ext cx="103906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Turbine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rot="10800000" flipV="1">
            <a:off x="5181600" y="5791199"/>
            <a:ext cx="609600" cy="1963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1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Developments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7467600" cy="4264152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GPS</a:t>
            </a:r>
          </a:p>
          <a:p>
            <a:r>
              <a:rPr lang="en-US" dirty="0" smtClean="0"/>
              <a:t>Use of </a:t>
            </a:r>
            <a:r>
              <a:rPr lang="en-US" dirty="0" err="1" smtClean="0"/>
              <a:t>Sepic</a:t>
            </a:r>
            <a:r>
              <a:rPr lang="en-US" dirty="0" smtClean="0"/>
              <a:t> topology instead of Buck topology</a:t>
            </a:r>
          </a:p>
          <a:p>
            <a:r>
              <a:rPr lang="en-US" dirty="0" smtClean="0"/>
              <a:t>Power Factor Correction</a:t>
            </a:r>
          </a:p>
          <a:p>
            <a:r>
              <a:rPr lang="en-US" dirty="0" smtClean="0"/>
              <a:t>Code Optimization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76478787"/>
              </p:ext>
            </p:extLst>
          </p:nvPr>
        </p:nvGraphicFramePr>
        <p:xfrm>
          <a:off x="609600" y="1523995"/>
          <a:ext cx="7315086" cy="5153163"/>
        </p:xfrm>
        <a:graphic>
          <a:graphicData uri="http://schemas.openxmlformats.org/drawingml/2006/table">
            <a:tbl>
              <a:tblPr/>
              <a:tblGrid>
                <a:gridCol w="2771732"/>
                <a:gridCol w="1190668"/>
                <a:gridCol w="3352686"/>
              </a:tblGrid>
              <a:tr h="3445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Item Description</a:t>
                      </a:r>
                    </a:p>
                  </a:txBody>
                  <a:tcPr marL="9071" marR="9071" marT="907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Cost</a:t>
                      </a:r>
                    </a:p>
                  </a:txBody>
                  <a:tcPr marL="9071" marR="9071" marT="9071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% of Total Project Cost</a:t>
                      </a:r>
                    </a:p>
                  </a:txBody>
                  <a:tcPr marL="9071" marR="9071" marT="9071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530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Resistors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 $      5.56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0.39%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26530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Capiators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 $    41.34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2.87%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26530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Inductors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 $    31.92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2.22%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26530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Diodes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 $     12.51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0.87%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26530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Transistors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 $    15.35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1.07%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26530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LEDs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 $     2.98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0.21%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26530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Lead Acid Battery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 $   18.06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1.26%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26530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Buck Converter EVM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 $   25.00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1.74%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26530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Battery Controller EVM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 $   49.00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3.41%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26530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Microcontroller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$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   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3.42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0.24%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26530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Blank MCU Cards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 $   56.60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3.93%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26530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Breadboards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 $   64.89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4.51%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26530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Breadboard Jumper Kits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 $   38.82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2.70%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26530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PCB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 $262.00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18.21%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26530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Development Kit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 $ 467.00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32.45%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27635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Multimeter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 $   24.50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1.70%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27635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Shipping Cost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 $320.00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22.24%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276359">
                <a:tc>
                  <a:txBody>
                    <a:bodyPr/>
                    <a:lstStyle/>
                    <a:p>
                      <a:pPr algn="l" rtl="0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$1,438.95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B</a:t>
            </a:r>
            <a:r>
              <a:rPr lang="en-US" sz="3600" dirty="0" smtClean="0"/>
              <a:t>UDGET</a:t>
            </a:r>
            <a:endParaRPr lang="en-US" sz="36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QUESTIONS?</a:t>
            </a:r>
            <a:endParaRPr lang="en-US" sz="4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O</a:t>
            </a:r>
            <a:r>
              <a:rPr lang="en-US" sz="2800" dirty="0" smtClean="0"/>
              <a:t>BJECTIVES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Efficiently convert varying AC voltage to steady DC voltage.</a:t>
            </a:r>
          </a:p>
          <a:p>
            <a:r>
              <a:rPr lang="en-US" dirty="0" smtClean="0"/>
              <a:t>Be able to charge a battery that will supply the necessary output voltage to the sensors.</a:t>
            </a:r>
          </a:p>
          <a:p>
            <a:r>
              <a:rPr lang="en-US" dirty="0" smtClean="0"/>
              <a:t>Must be self powered.</a:t>
            </a:r>
          </a:p>
          <a:p>
            <a:r>
              <a:rPr lang="en-US" dirty="0" smtClean="0"/>
              <a:t>Components must be placed in an enclosure to be mounted on the buoy.</a:t>
            </a:r>
          </a:p>
          <a:p>
            <a:r>
              <a:rPr lang="en-US" dirty="0" smtClean="0"/>
              <a:t>Must be able to work in high and low pressure environment.</a:t>
            </a:r>
          </a:p>
          <a:p>
            <a:r>
              <a:rPr lang="en-US" dirty="0" smtClean="0"/>
              <a:t>Must be suitable for dry and wet conditions.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S</a:t>
            </a:r>
            <a:r>
              <a:rPr lang="en-US" sz="2800" dirty="0" smtClean="0"/>
              <a:t>PECIFICATIONS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Input RPM range: 90 to 125 RPM</a:t>
            </a:r>
          </a:p>
          <a:p>
            <a:r>
              <a:rPr lang="en-US" dirty="0" smtClean="0"/>
              <a:t>Input Voltage range: 0VAC to 60VAC</a:t>
            </a:r>
          </a:p>
          <a:p>
            <a:r>
              <a:rPr lang="en-US" dirty="0" smtClean="0"/>
              <a:t>Output Current: 1A</a:t>
            </a:r>
          </a:p>
          <a:p>
            <a:r>
              <a:rPr lang="en-US" dirty="0" smtClean="0"/>
              <a:t>Output Voltage: 12VDC</a:t>
            </a:r>
          </a:p>
          <a:p>
            <a:r>
              <a:rPr lang="en-US" dirty="0" smtClean="0"/>
              <a:t>Cost: Less than $2,000</a:t>
            </a:r>
          </a:p>
          <a:p>
            <a:r>
              <a:rPr lang="en-US" dirty="0" smtClean="0"/>
              <a:t>Efficiency: 85% </a:t>
            </a:r>
          </a:p>
          <a:p>
            <a:r>
              <a:rPr lang="en-US" dirty="0" smtClean="0"/>
              <a:t>Operating Environments</a:t>
            </a:r>
          </a:p>
          <a:p>
            <a:pPr lvl="1"/>
            <a:r>
              <a:rPr lang="en-US" dirty="0" smtClean="0"/>
              <a:t>Temperature: 25 to 110°F</a:t>
            </a:r>
          </a:p>
          <a:p>
            <a:pPr lvl="1"/>
            <a:r>
              <a:rPr lang="en-US" dirty="0" smtClean="0"/>
              <a:t>Humidity: 100%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</a:t>
            </a:r>
            <a:r>
              <a:rPr lang="en-US" sz="2400" dirty="0" smtClean="0"/>
              <a:t>nput</a:t>
            </a:r>
            <a:r>
              <a:rPr lang="en-US" sz="3600" dirty="0" smtClean="0"/>
              <a:t> C</a:t>
            </a:r>
            <a:r>
              <a:rPr lang="en-US" sz="2400" dirty="0" smtClean="0"/>
              <a:t>ircuit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r>
              <a:rPr lang="en-US" dirty="0" err="1" smtClean="0"/>
              <a:t>Kaleb</a:t>
            </a:r>
            <a:r>
              <a:rPr lang="en-US" dirty="0" smtClean="0"/>
              <a:t> </a:t>
            </a:r>
            <a:r>
              <a:rPr lang="en-US" dirty="0" err="1" smtClean="0"/>
              <a:t>Stunkard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67782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Final Presentation\Input Power Block Diagram Model F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43267"/>
            <a:ext cx="6858000" cy="550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Power Block Diagram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524000" y="2057400"/>
            <a:ext cx="1905000" cy="1447800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LED Indicator Schematic</a:t>
            </a:r>
            <a:endParaRPr lang="en-US" dirty="0"/>
          </a:p>
        </p:txBody>
      </p:sp>
      <p:pic>
        <p:nvPicPr>
          <p:cNvPr id="4098" name="Picture 2" descr="G:\Final Presentation\LED Indica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8097837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:\Final Presentation\Input Power Block Diagram Model F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43267"/>
            <a:ext cx="6858000" cy="550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Power Block Diagram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971800" y="4267200"/>
            <a:ext cx="2209800" cy="1981200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1472</TotalTime>
  <Words>994</Words>
  <Application>Microsoft Office PowerPoint</Application>
  <PresentationFormat>On-screen Show (4:3)</PresentationFormat>
  <Paragraphs>312</Paragraphs>
  <Slides>38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Oriel</vt:lpstr>
      <vt:lpstr>OIL WELL MONITORING SYSTEM</vt:lpstr>
      <vt:lpstr>MOTIVATION</vt:lpstr>
      <vt:lpstr>Slide 3</vt:lpstr>
      <vt:lpstr>OBJECTIVES</vt:lpstr>
      <vt:lpstr>SPECIFICATIONS</vt:lpstr>
      <vt:lpstr>Input Circuit</vt:lpstr>
      <vt:lpstr>Input Power Block Diagram</vt:lpstr>
      <vt:lpstr>LED Indicator Schematic</vt:lpstr>
      <vt:lpstr>Input Power Block Diagram</vt:lpstr>
      <vt:lpstr>AC-DC Converter Schematic</vt:lpstr>
      <vt:lpstr>Input Power Block Diagram</vt:lpstr>
      <vt:lpstr>Low Voltage Circuitry Supply Schematic</vt:lpstr>
      <vt:lpstr>LM340AT – 5 </vt:lpstr>
      <vt:lpstr>Low Voltage Circuitry Supply Schematic</vt:lpstr>
      <vt:lpstr>LM3940</vt:lpstr>
      <vt:lpstr>2N4401</vt:lpstr>
      <vt:lpstr>Input Power Prototype</vt:lpstr>
      <vt:lpstr>Results</vt:lpstr>
      <vt:lpstr>PCB</vt:lpstr>
      <vt:lpstr> BUCK CONVERTER &amp; BATTERY CHARGING CIRCUIT</vt:lpstr>
      <vt:lpstr>Block Diagram</vt:lpstr>
      <vt:lpstr>Buck Converter: TPS54260 – Step Down Converter</vt:lpstr>
      <vt:lpstr>TPS54260EVM Schematic</vt:lpstr>
      <vt:lpstr>Battery Charger: BQ24450 – Integrated Charge Controller</vt:lpstr>
      <vt:lpstr>BQ24450EVM Schematic</vt:lpstr>
      <vt:lpstr>Battery: Enercell 12VDC 7AH Sealed Lead-Acid Battery</vt:lpstr>
      <vt:lpstr>Microcontroller </vt:lpstr>
      <vt:lpstr>Advantages of PIC Microcontrollers</vt:lpstr>
      <vt:lpstr>PIC24FJ96GA010 Specifications</vt:lpstr>
      <vt:lpstr>Slide 30</vt:lpstr>
      <vt:lpstr>Microcontroller Functions</vt:lpstr>
      <vt:lpstr>Voltage Scaling</vt:lpstr>
      <vt:lpstr>C Programming Language Code </vt:lpstr>
      <vt:lpstr>C Programming Language Code Continued</vt:lpstr>
      <vt:lpstr>Slide 35</vt:lpstr>
      <vt:lpstr>Future Developments</vt:lpstr>
      <vt:lpstr>BUDGET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OIL WELL MONITORING SYSTEM</dc:title>
  <dc:creator>Shah</dc:creator>
  <cp:lastModifiedBy>Kaleb Stunkard</cp:lastModifiedBy>
  <cp:revision>104</cp:revision>
  <dcterms:created xsi:type="dcterms:W3CDTF">2011-02-23T19:25:41Z</dcterms:created>
  <dcterms:modified xsi:type="dcterms:W3CDTF">2011-04-24T21:58:47Z</dcterms:modified>
</cp:coreProperties>
</file>